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4"/>
  </p:notesMasterIdLst>
  <p:sldIdLst>
    <p:sldId id="256" r:id="rId2"/>
    <p:sldId id="259" r:id="rId3"/>
    <p:sldId id="263" r:id="rId4"/>
    <p:sldId id="305" r:id="rId5"/>
    <p:sldId id="309" r:id="rId6"/>
    <p:sldId id="306" r:id="rId7"/>
    <p:sldId id="315" r:id="rId8"/>
    <p:sldId id="327" r:id="rId9"/>
    <p:sldId id="328" r:id="rId10"/>
    <p:sldId id="304" r:id="rId11"/>
    <p:sldId id="275" r:id="rId12"/>
    <p:sldId id="319" r:id="rId13"/>
    <p:sldId id="279" r:id="rId14"/>
    <p:sldId id="320" r:id="rId15"/>
    <p:sldId id="322" r:id="rId16"/>
    <p:sldId id="323" r:id="rId17"/>
    <p:sldId id="321" r:id="rId18"/>
    <p:sldId id="324" r:id="rId19"/>
    <p:sldId id="330" r:id="rId20"/>
    <p:sldId id="329" r:id="rId21"/>
    <p:sldId id="325" r:id="rId22"/>
    <p:sldId id="334" r:id="rId23"/>
    <p:sldId id="333" r:id="rId24"/>
    <p:sldId id="363" r:id="rId25"/>
    <p:sldId id="336" r:id="rId26"/>
    <p:sldId id="344" r:id="rId27"/>
    <p:sldId id="335" r:id="rId28"/>
    <p:sldId id="337" r:id="rId29"/>
    <p:sldId id="338" r:id="rId30"/>
    <p:sldId id="339" r:id="rId31"/>
    <p:sldId id="340" r:id="rId32"/>
    <p:sldId id="341" r:id="rId33"/>
    <p:sldId id="342" r:id="rId34"/>
    <p:sldId id="343" r:id="rId35"/>
    <p:sldId id="345" r:id="rId36"/>
    <p:sldId id="346" r:id="rId37"/>
    <p:sldId id="347" r:id="rId38"/>
    <p:sldId id="348" r:id="rId39"/>
    <p:sldId id="349" r:id="rId40"/>
    <p:sldId id="350" r:id="rId41"/>
    <p:sldId id="351" r:id="rId42"/>
    <p:sldId id="352" r:id="rId43"/>
    <p:sldId id="362" r:id="rId44"/>
    <p:sldId id="353" r:id="rId45"/>
    <p:sldId id="354" r:id="rId46"/>
    <p:sldId id="355" r:id="rId47"/>
    <p:sldId id="356" r:id="rId48"/>
    <p:sldId id="357" r:id="rId49"/>
    <p:sldId id="358" r:id="rId50"/>
    <p:sldId id="359" r:id="rId51"/>
    <p:sldId id="360" r:id="rId52"/>
    <p:sldId id="361" r:id="rId53"/>
    <p:sldId id="365" r:id="rId54"/>
    <p:sldId id="366" r:id="rId55"/>
    <p:sldId id="367" r:id="rId56"/>
    <p:sldId id="368" r:id="rId57"/>
    <p:sldId id="364" r:id="rId58"/>
    <p:sldId id="370" r:id="rId59"/>
    <p:sldId id="373" r:id="rId60"/>
    <p:sldId id="371" r:id="rId61"/>
    <p:sldId id="372" r:id="rId62"/>
    <p:sldId id="369" r:id="rId63"/>
    <p:sldId id="375" r:id="rId64"/>
    <p:sldId id="393" r:id="rId65"/>
    <p:sldId id="376" r:id="rId66"/>
    <p:sldId id="377" r:id="rId67"/>
    <p:sldId id="378" r:id="rId68"/>
    <p:sldId id="379" r:id="rId69"/>
    <p:sldId id="380" r:id="rId70"/>
    <p:sldId id="381" r:id="rId71"/>
    <p:sldId id="384" r:id="rId72"/>
    <p:sldId id="385" r:id="rId73"/>
    <p:sldId id="386" r:id="rId74"/>
    <p:sldId id="387" r:id="rId75"/>
    <p:sldId id="390" r:id="rId76"/>
    <p:sldId id="391" r:id="rId77"/>
    <p:sldId id="392" r:id="rId78"/>
    <p:sldId id="394" r:id="rId79"/>
    <p:sldId id="382" r:id="rId80"/>
    <p:sldId id="383" r:id="rId81"/>
    <p:sldId id="388" r:id="rId82"/>
    <p:sldId id="396" r:id="rId83"/>
    <p:sldId id="395" r:id="rId84"/>
    <p:sldId id="389" r:id="rId85"/>
    <p:sldId id="397" r:id="rId86"/>
    <p:sldId id="398" r:id="rId87"/>
    <p:sldId id="399" r:id="rId88"/>
    <p:sldId id="400" r:id="rId89"/>
    <p:sldId id="401" r:id="rId90"/>
    <p:sldId id="374" r:id="rId91"/>
    <p:sldId id="402" r:id="rId92"/>
    <p:sldId id="403" r:id="rId93"/>
    <p:sldId id="404" r:id="rId94"/>
    <p:sldId id="405" r:id="rId95"/>
    <p:sldId id="406" r:id="rId96"/>
    <p:sldId id="407" r:id="rId97"/>
    <p:sldId id="411" r:id="rId98"/>
    <p:sldId id="412" r:id="rId99"/>
    <p:sldId id="408" r:id="rId100"/>
    <p:sldId id="409" r:id="rId101"/>
    <p:sldId id="410" r:id="rId102"/>
    <p:sldId id="413" r:id="rId103"/>
    <p:sldId id="414" r:id="rId104"/>
    <p:sldId id="415" r:id="rId105"/>
    <p:sldId id="416" r:id="rId106"/>
    <p:sldId id="417" r:id="rId107"/>
    <p:sldId id="418" r:id="rId108"/>
    <p:sldId id="420" r:id="rId109"/>
    <p:sldId id="419" r:id="rId110"/>
    <p:sldId id="423" r:id="rId111"/>
    <p:sldId id="422" r:id="rId112"/>
    <p:sldId id="424" r:id="rId113"/>
    <p:sldId id="425" r:id="rId114"/>
    <p:sldId id="426" r:id="rId115"/>
    <p:sldId id="427" r:id="rId116"/>
    <p:sldId id="428" r:id="rId117"/>
    <p:sldId id="429" r:id="rId118"/>
    <p:sldId id="430" r:id="rId119"/>
    <p:sldId id="431" r:id="rId120"/>
    <p:sldId id="432" r:id="rId121"/>
    <p:sldId id="433" r:id="rId122"/>
    <p:sldId id="434" r:id="rId123"/>
    <p:sldId id="435" r:id="rId124"/>
    <p:sldId id="436" r:id="rId125"/>
    <p:sldId id="437" r:id="rId126"/>
    <p:sldId id="438" r:id="rId127"/>
    <p:sldId id="439" r:id="rId128"/>
    <p:sldId id="440" r:id="rId129"/>
    <p:sldId id="442" r:id="rId130"/>
    <p:sldId id="441" r:id="rId131"/>
    <p:sldId id="443" r:id="rId132"/>
    <p:sldId id="444" r:id="rId133"/>
    <p:sldId id="445" r:id="rId134"/>
    <p:sldId id="446" r:id="rId135"/>
    <p:sldId id="447"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21" r:id="rId155"/>
    <p:sldId id="466" r:id="rId156"/>
    <p:sldId id="467" r:id="rId157"/>
    <p:sldId id="472" r:id="rId158"/>
    <p:sldId id="473" r:id="rId159"/>
    <p:sldId id="474" r:id="rId160"/>
    <p:sldId id="468" r:id="rId161"/>
    <p:sldId id="469" r:id="rId162"/>
    <p:sldId id="470" r:id="rId163"/>
    <p:sldId id="471" r:id="rId164"/>
    <p:sldId id="475" r:id="rId165"/>
    <p:sldId id="476" r:id="rId166"/>
    <p:sldId id="477" r:id="rId167"/>
    <p:sldId id="478" r:id="rId168"/>
    <p:sldId id="479" r:id="rId169"/>
    <p:sldId id="480" r:id="rId170"/>
    <p:sldId id="481" r:id="rId171"/>
    <p:sldId id="482" r:id="rId172"/>
    <p:sldId id="483" r:id="rId173"/>
    <p:sldId id="484" r:id="rId174"/>
    <p:sldId id="485" r:id="rId175"/>
    <p:sldId id="486" r:id="rId176"/>
    <p:sldId id="487" r:id="rId177"/>
    <p:sldId id="488" r:id="rId178"/>
    <p:sldId id="489" r:id="rId179"/>
    <p:sldId id="490" r:id="rId180"/>
    <p:sldId id="492" r:id="rId181"/>
    <p:sldId id="493" r:id="rId182"/>
    <p:sldId id="494" r:id="rId183"/>
  </p:sldIdLst>
  <p:sldSz cx="9144000" cy="5143500" type="screen16x9"/>
  <p:notesSz cx="6858000" cy="9144000"/>
  <p:embeddedFontLst>
    <p:embeddedFont>
      <p:font typeface="Anaheim" panose="020B0604020202020204" charset="0"/>
      <p:regular r:id="rId185"/>
    </p:embeddedFont>
    <p:embeddedFont>
      <p:font typeface="Bell MT" panose="02020503060305020303" pitchFamily="18" charset="0"/>
      <p:regular r:id="rId186"/>
      <p:bold r:id="rId187"/>
      <p:italic r:id="rId188"/>
    </p:embeddedFont>
    <p:embeddedFont>
      <p:font typeface="Fira Code" panose="020B0809050000020004" pitchFamily="49" charset="0"/>
      <p:regular r:id="rId189"/>
      <p:bold r:id="rId190"/>
    </p:embeddedFont>
    <p:embeddedFont>
      <p:font typeface="Overpass Mono" panose="020B0604020202020204" charset="0"/>
      <p:regular r:id="rId191"/>
      <p:bold r:id="rId192"/>
    </p:embeddedFont>
    <p:embeddedFont>
      <p:font typeface="Raleway SemiBold" pitchFamily="2" charset="0"/>
      <p:bold r:id="rId193"/>
      <p:boldItalic r:id="rId194"/>
    </p:embeddedFont>
    <p:embeddedFont>
      <p:font typeface="Roboto" panose="02000000000000000000" pitchFamily="2" charset="0"/>
      <p:regular r:id="rId195"/>
      <p:bold r:id="rId196"/>
      <p:italic r:id="rId197"/>
      <p:boldItalic r:id="rId198"/>
    </p:embeddedFont>
    <p:embeddedFont>
      <p:font typeface="Roboto Condensed Light" panose="02000000000000000000" pitchFamily="2" charset="0"/>
      <p:regular r:id="rId199"/>
      <p: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477DEA-96F7-4ED7-A95B-F5987CE3F7B0}">
  <a:tblStyle styleId="{E2477DEA-96F7-4ED7-A95B-F5987CE3F7B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D93495-FA89-4C2B-8153-B5334B504A6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8" autoAdjust="0"/>
    <p:restoredTop sz="94660"/>
  </p:normalViewPr>
  <p:slideViewPr>
    <p:cSldViewPr snapToGrid="0">
      <p:cViewPr varScale="1">
        <p:scale>
          <a:sx n="149" d="100"/>
          <a:sy n="149" d="100"/>
        </p:scale>
        <p:origin x="1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9.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0.fntdata"/><Relationship Id="rId199" Type="http://schemas.openxmlformats.org/officeDocument/2006/relationships/font" Target="fonts/font15.fntdata"/><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1.fntdata"/><Relationship Id="rId190" Type="http://schemas.openxmlformats.org/officeDocument/2006/relationships/font" Target="fonts/font6.fntdata"/><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3.fntdata"/><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4.fntdata"/><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4.fntdata"/><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150903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24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4462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859772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7670476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7887542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857426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6083643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32216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40647688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5399654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0511109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71937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629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40577087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3234657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6613332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8575737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035424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0947143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2067646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8740471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4192539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031003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399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6937369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747237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328310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916190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4086956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36986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6443369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3949601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9065844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11034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692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2683450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30820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670095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6082871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1000384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7613857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9275761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6265419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3603547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00873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822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015999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1781422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848989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6701822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40627868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0845254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2619656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4210329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7459157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62234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9372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77778821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6412547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94517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44075793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1331713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7361556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4126988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7449202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1815100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393223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1810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68742097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68462481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384974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78271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931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644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1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409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192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657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742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040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24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827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8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196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193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81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38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15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571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943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48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882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639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787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819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972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5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549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355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10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930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476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957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581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84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745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339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92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456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86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624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868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330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513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067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505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27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093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40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358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133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998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4671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24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4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6924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385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919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132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77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224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314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44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678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407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773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628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496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8674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3695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0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9562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4132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8765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3004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125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79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2436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4044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Wrong:</a:t>
            </a:r>
            <a:r>
              <a:rPr lang="en-US" baseline="0" dirty="0"/>
              <a:t> Positive</a:t>
            </a:r>
            <a:endParaRPr dirty="0"/>
          </a:p>
        </p:txBody>
      </p:sp>
    </p:spTree>
    <p:extLst>
      <p:ext uri="{BB962C8B-B14F-4D97-AF65-F5344CB8AC3E}">
        <p14:creationId xmlns:p14="http://schemas.microsoft.com/office/powerpoint/2010/main" val="8549336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Correct</a:t>
            </a:r>
            <a:endParaRPr dirty="0"/>
          </a:p>
        </p:txBody>
      </p:sp>
    </p:spTree>
    <p:extLst>
      <p:ext uri="{BB962C8B-B14F-4D97-AF65-F5344CB8AC3E}">
        <p14:creationId xmlns:p14="http://schemas.microsoft.com/office/powerpoint/2010/main" val="5780034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36465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b3994a781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b3994a781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787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3269804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1530112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675826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9641694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728747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125815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8150598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16664696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26777972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Correct</a:t>
            </a:r>
            <a:endParaRPr dirty="0"/>
          </a:p>
        </p:txBody>
      </p:sp>
    </p:spTree>
    <p:extLst>
      <p:ext uri="{BB962C8B-B14F-4D97-AF65-F5344CB8AC3E}">
        <p14:creationId xmlns:p14="http://schemas.microsoft.com/office/powerpoint/2010/main" val="367628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A480D05-196E-47C0-84B7-3E7A38CC481F}" type="datetimeFigureOut">
              <a:rPr lang="en-US" smtClean="0"/>
              <a:t>4/13/2023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65D419C-1125-4231-8C5B-78ACADCAB8FE}" type="slidenum">
              <a:rPr lang="en-US" smtClean="0"/>
              <a:t>‹#›</a:t>
            </a:fld>
            <a:endParaRPr lang="en-US"/>
          </a:p>
        </p:txBody>
      </p:sp>
    </p:spTree>
    <p:extLst>
      <p:ext uri="{BB962C8B-B14F-4D97-AF65-F5344CB8AC3E}">
        <p14:creationId xmlns:p14="http://schemas.microsoft.com/office/powerpoint/2010/main" val="107922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9" r:id="rId5"/>
    <p:sldLayoutId id="2147483662" r:id="rId6"/>
    <p:sldLayoutId id="2147483664" r:id="rId7"/>
    <p:sldLayoutId id="2147483665" r:id="rId8"/>
    <p:sldLayoutId id="2147483667" r:id="rId9"/>
    <p:sldLayoutId id="214748369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avaScript_engine"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hyperlink" Target="https://education.launchcode.org/intro-to-professional-web-dev/chapters/booleans-and-conditionals/exercises.html" TargetMode="External"/><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7.xml"/><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5.xml"/><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1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6.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Boolean_data_type"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617556"/>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dirty="0"/>
              <a:t>JAVASCRIPT</a:t>
            </a:r>
            <a:endParaRPr dirty="0"/>
          </a:p>
        </p:txBody>
      </p:sp>
      <p:sp>
        <p:nvSpPr>
          <p:cNvPr id="335" name="Google Shape;335;p27"/>
          <p:cNvSpPr txBox="1">
            <a:spLocks noGrp="1"/>
          </p:cNvSpPr>
          <p:nvPr>
            <p:ph type="subTitle" idx="1"/>
          </p:nvPr>
        </p:nvSpPr>
        <p:spPr>
          <a:xfrm>
            <a:off x="815099" y="2986601"/>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INTRODUCTION TO JAVASCRIPT</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231853"/>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JavaScript works</a:t>
            </a:r>
            <a:endParaRPr dirty="0"/>
          </a:p>
        </p:txBody>
      </p:sp>
      <p:sp>
        <p:nvSpPr>
          <p:cNvPr id="341" name="Google Shape;341;p28"/>
          <p:cNvSpPr txBox="1">
            <a:spLocks noGrp="1"/>
          </p:cNvSpPr>
          <p:nvPr>
            <p:ph type="subTitle" idx="1"/>
          </p:nvPr>
        </p:nvSpPr>
        <p:spPr>
          <a:xfrm flipH="1">
            <a:off x="720050" y="900853"/>
            <a:ext cx="7306350" cy="4138506"/>
          </a:xfrm>
          <a:prstGeom prst="rect">
            <a:avLst/>
          </a:prstGeom>
        </p:spPr>
        <p:txBody>
          <a:bodyPr spcFirstLastPara="1" wrap="square" lIns="91425" tIns="91425" rIns="91425" bIns="91425" anchor="t" anchorCtr="0">
            <a:noAutofit/>
          </a:bodyPr>
          <a:lstStyle/>
          <a:p>
            <a:pPr marL="228600" indent="-228600"/>
            <a:r>
              <a:rPr lang="en-US" sz="1600" dirty="0"/>
              <a:t>JavaScript can execute in the browser, the server, or any device that has</a:t>
            </a:r>
          </a:p>
          <a:p>
            <a:pPr marL="0" indent="0" algn="ctr">
              <a:buNone/>
            </a:pPr>
            <a:r>
              <a:rPr lang="en-US" sz="2000" b="1" dirty="0"/>
              <a:t> </a:t>
            </a:r>
            <a:r>
              <a:rPr lang="en-US" sz="2000" b="1" i="1" dirty="0">
                <a:hlinkClick r:id="rId3"/>
              </a:rPr>
              <a:t>the JavaScript engine</a:t>
            </a:r>
            <a:r>
              <a:rPr lang="en-US" sz="2000" b="1" i="1" dirty="0"/>
              <a:t>.</a:t>
            </a:r>
          </a:p>
          <a:p>
            <a:pPr marL="228600" indent="-228600"/>
            <a:r>
              <a:rPr lang="en-US" sz="1600" dirty="0"/>
              <a:t>The browser has an embedded engine sometimes called a </a:t>
            </a:r>
            <a:r>
              <a:rPr lang="en-US" sz="1600" b="1" i="1" dirty="0"/>
              <a:t>“JavaScript virtual machine”.</a:t>
            </a:r>
          </a:p>
          <a:p>
            <a:pPr marL="228600" indent="-228600"/>
            <a:r>
              <a:rPr lang="en-US" sz="1600" dirty="0"/>
              <a:t>Different engines have different “codenames”. For example:</a:t>
            </a:r>
          </a:p>
          <a:p>
            <a:pPr marL="685800" lvl="1" indent="-228600" algn="l"/>
            <a:r>
              <a:rPr lang="en-US" sz="1600" b="1" dirty="0"/>
              <a:t>V8</a:t>
            </a:r>
            <a:r>
              <a:rPr lang="en-US" sz="1600" dirty="0"/>
              <a:t> – in Chrome, Opera and Edge.</a:t>
            </a:r>
          </a:p>
          <a:p>
            <a:pPr marL="685800" lvl="1" indent="-228600" algn="l"/>
            <a:r>
              <a:rPr lang="en-US" sz="1600" b="1" dirty="0" err="1"/>
              <a:t>SpiderMonkey</a:t>
            </a:r>
            <a:r>
              <a:rPr lang="en-US" sz="1600" dirty="0"/>
              <a:t> – in Firefox.</a:t>
            </a:r>
          </a:p>
          <a:p>
            <a:pPr marL="685800" lvl="1" indent="-228600" algn="l"/>
            <a:r>
              <a:rPr lang="en-US" sz="1600" dirty="0"/>
              <a:t>…there are other codenames like “</a:t>
            </a:r>
            <a:r>
              <a:rPr lang="en-US" sz="1600" b="1" dirty="0"/>
              <a:t>Chakra</a:t>
            </a:r>
            <a:r>
              <a:rPr lang="en-US" sz="1600" dirty="0"/>
              <a:t>” for IE, “</a:t>
            </a:r>
            <a:r>
              <a:rPr lang="en-US" sz="1600" b="1" dirty="0" err="1"/>
              <a:t>JavaScriptCore</a:t>
            </a:r>
            <a:r>
              <a:rPr lang="en-US" sz="1600" dirty="0"/>
              <a:t>”, “</a:t>
            </a:r>
            <a:r>
              <a:rPr lang="en-US" sz="1600" b="1" dirty="0"/>
              <a:t>Nitro</a:t>
            </a:r>
            <a:r>
              <a:rPr lang="en-US" sz="1600" dirty="0"/>
              <a:t>” and “</a:t>
            </a:r>
            <a:r>
              <a:rPr lang="en-US" sz="1600" b="1" dirty="0" err="1"/>
              <a:t>SquirrelFish</a:t>
            </a:r>
            <a:r>
              <a:rPr lang="en-US" sz="1600" dirty="0"/>
              <a:t>” for Safari, etc.</a:t>
            </a:r>
          </a:p>
          <a:p>
            <a:r>
              <a:rPr lang="en-US" sz="1600" dirty="0"/>
              <a:t>The engine reads (“parses”) the script.</a:t>
            </a:r>
          </a:p>
          <a:p>
            <a:r>
              <a:rPr lang="en-US" sz="1600" dirty="0"/>
              <a:t>Then it converts (“translates”) the script to the machine language.</a:t>
            </a:r>
          </a:p>
          <a:p>
            <a:r>
              <a:rPr lang="en-US" sz="1600" dirty="0"/>
              <a:t>And then the machine code runs, pretty fast.</a:t>
            </a:r>
          </a:p>
          <a:p>
            <a:r>
              <a:rPr lang="en-US" sz="1600" dirty="0"/>
              <a:t>The engine applies optimizations at each step of the process. It even watches the compiled script as it runs, analyzes the data that flows through it, and further optimizes the machine code based on that knowledge.</a:t>
            </a:r>
          </a:p>
          <a:p>
            <a:endParaRPr lang="en-US" sz="1600" b="1" dirty="0"/>
          </a:p>
        </p:txBody>
      </p:sp>
    </p:spTree>
    <p:extLst>
      <p:ext uri="{BB962C8B-B14F-4D97-AF65-F5344CB8AC3E}">
        <p14:creationId xmlns:p14="http://schemas.microsoft.com/office/powerpoint/2010/main" val="416009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anim calcmode="lin" valueType="num">
                                      <p:cBhvr>
                                        <p:cTn id="29" dur="1000" fill="hold"/>
                                        <p:tgtEl>
                                          <p:spTgt spid="34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41">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41">
                                            <p:txEl>
                                              <p:pRg st="4" end="4"/>
                                            </p:txEl>
                                          </p:spTgt>
                                        </p:tgtEl>
                                        <p:attrNameLst>
                                          <p:attrName>style.visibility</p:attrName>
                                        </p:attrNameLst>
                                      </p:cBhvr>
                                      <p:to>
                                        <p:strVal val="visible"/>
                                      </p:to>
                                    </p:set>
                                    <p:animEffect transition="in" filter="fade">
                                      <p:cBhvr>
                                        <p:cTn id="33" dur="1000"/>
                                        <p:tgtEl>
                                          <p:spTgt spid="341">
                                            <p:txEl>
                                              <p:pRg st="4" end="4"/>
                                            </p:txEl>
                                          </p:spTgt>
                                        </p:tgtEl>
                                      </p:cBhvr>
                                    </p:animEffect>
                                    <p:anim calcmode="lin" valueType="num">
                                      <p:cBhvr>
                                        <p:cTn id="34" dur="1000" fill="hold"/>
                                        <p:tgtEl>
                                          <p:spTgt spid="341">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41">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41">
                                            <p:txEl>
                                              <p:pRg st="5" end="5"/>
                                            </p:txEl>
                                          </p:spTgt>
                                        </p:tgtEl>
                                        <p:attrNameLst>
                                          <p:attrName>style.visibility</p:attrName>
                                        </p:attrNameLst>
                                      </p:cBhvr>
                                      <p:to>
                                        <p:strVal val="visible"/>
                                      </p:to>
                                    </p:set>
                                    <p:animEffect transition="in" filter="fade">
                                      <p:cBhvr>
                                        <p:cTn id="38" dur="1000"/>
                                        <p:tgtEl>
                                          <p:spTgt spid="341">
                                            <p:txEl>
                                              <p:pRg st="5" end="5"/>
                                            </p:txEl>
                                          </p:spTgt>
                                        </p:tgtEl>
                                      </p:cBhvr>
                                    </p:animEffect>
                                    <p:anim calcmode="lin" valueType="num">
                                      <p:cBhvr>
                                        <p:cTn id="39" dur="1000" fill="hold"/>
                                        <p:tgtEl>
                                          <p:spTgt spid="341">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41">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41">
                                            <p:txEl>
                                              <p:pRg st="6" end="6"/>
                                            </p:txEl>
                                          </p:spTgt>
                                        </p:tgtEl>
                                        <p:attrNameLst>
                                          <p:attrName>style.visibility</p:attrName>
                                        </p:attrNameLst>
                                      </p:cBhvr>
                                      <p:to>
                                        <p:strVal val="visible"/>
                                      </p:to>
                                    </p:set>
                                    <p:animEffect transition="in" filter="fade">
                                      <p:cBhvr>
                                        <p:cTn id="43" dur="1000"/>
                                        <p:tgtEl>
                                          <p:spTgt spid="341">
                                            <p:txEl>
                                              <p:pRg st="6" end="6"/>
                                            </p:txEl>
                                          </p:spTgt>
                                        </p:tgtEl>
                                      </p:cBhvr>
                                    </p:animEffect>
                                    <p:anim calcmode="lin" valueType="num">
                                      <p:cBhvr>
                                        <p:cTn id="44" dur="1000" fill="hold"/>
                                        <p:tgtEl>
                                          <p:spTgt spid="341">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4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41">
                                            <p:txEl>
                                              <p:pRg st="7" end="7"/>
                                            </p:txEl>
                                          </p:spTgt>
                                        </p:tgtEl>
                                        <p:attrNameLst>
                                          <p:attrName>style.visibility</p:attrName>
                                        </p:attrNameLst>
                                      </p:cBhvr>
                                      <p:to>
                                        <p:strVal val="visible"/>
                                      </p:to>
                                    </p:set>
                                    <p:animEffect transition="in" filter="fade">
                                      <p:cBhvr>
                                        <p:cTn id="50" dur="1000"/>
                                        <p:tgtEl>
                                          <p:spTgt spid="341">
                                            <p:txEl>
                                              <p:pRg st="7" end="7"/>
                                            </p:txEl>
                                          </p:spTgt>
                                        </p:tgtEl>
                                      </p:cBhvr>
                                    </p:animEffect>
                                    <p:anim calcmode="lin" valueType="num">
                                      <p:cBhvr>
                                        <p:cTn id="51" dur="1000" fill="hold"/>
                                        <p:tgtEl>
                                          <p:spTgt spid="341">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4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41">
                                            <p:txEl>
                                              <p:pRg st="8" end="8"/>
                                            </p:txEl>
                                          </p:spTgt>
                                        </p:tgtEl>
                                        <p:attrNameLst>
                                          <p:attrName>style.visibility</p:attrName>
                                        </p:attrNameLst>
                                      </p:cBhvr>
                                      <p:to>
                                        <p:strVal val="visible"/>
                                      </p:to>
                                    </p:set>
                                    <p:animEffect transition="in" filter="fade">
                                      <p:cBhvr>
                                        <p:cTn id="57" dur="1000"/>
                                        <p:tgtEl>
                                          <p:spTgt spid="341">
                                            <p:txEl>
                                              <p:pRg st="8" end="8"/>
                                            </p:txEl>
                                          </p:spTgt>
                                        </p:tgtEl>
                                      </p:cBhvr>
                                    </p:animEffect>
                                    <p:anim calcmode="lin" valueType="num">
                                      <p:cBhvr>
                                        <p:cTn id="58" dur="1000" fill="hold"/>
                                        <p:tgtEl>
                                          <p:spTgt spid="341">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34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41">
                                            <p:txEl>
                                              <p:pRg st="9" end="9"/>
                                            </p:txEl>
                                          </p:spTgt>
                                        </p:tgtEl>
                                        <p:attrNameLst>
                                          <p:attrName>style.visibility</p:attrName>
                                        </p:attrNameLst>
                                      </p:cBhvr>
                                      <p:to>
                                        <p:strVal val="visible"/>
                                      </p:to>
                                    </p:set>
                                    <p:animEffect transition="in" filter="fade">
                                      <p:cBhvr>
                                        <p:cTn id="64" dur="1000"/>
                                        <p:tgtEl>
                                          <p:spTgt spid="341">
                                            <p:txEl>
                                              <p:pRg st="9" end="9"/>
                                            </p:txEl>
                                          </p:spTgt>
                                        </p:tgtEl>
                                      </p:cBhvr>
                                    </p:animEffect>
                                    <p:anim calcmode="lin" valueType="num">
                                      <p:cBhvr>
                                        <p:cTn id="65" dur="1000" fill="hold"/>
                                        <p:tgtEl>
                                          <p:spTgt spid="341">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34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41">
                                            <p:txEl>
                                              <p:pRg st="10" end="10"/>
                                            </p:txEl>
                                          </p:spTgt>
                                        </p:tgtEl>
                                        <p:attrNameLst>
                                          <p:attrName>style.visibility</p:attrName>
                                        </p:attrNameLst>
                                      </p:cBhvr>
                                      <p:to>
                                        <p:strVal val="visible"/>
                                      </p:to>
                                    </p:set>
                                    <p:animEffect transition="in" filter="fade">
                                      <p:cBhvr>
                                        <p:cTn id="71" dur="1000"/>
                                        <p:tgtEl>
                                          <p:spTgt spid="341">
                                            <p:txEl>
                                              <p:pRg st="10" end="10"/>
                                            </p:txEl>
                                          </p:spTgt>
                                        </p:tgtEl>
                                      </p:cBhvr>
                                    </p:animEffect>
                                    <p:anim calcmode="lin" valueType="num">
                                      <p:cBhvr>
                                        <p:cTn id="72" dur="1000" fill="hold"/>
                                        <p:tgtEl>
                                          <p:spTgt spid="341">
                                            <p:txEl>
                                              <p:pRg st="10" end="10"/>
                                            </p:txEl>
                                          </p:spTgt>
                                        </p:tgtEl>
                                        <p:attrNameLst>
                                          <p:attrName>ppt_x</p:attrName>
                                        </p:attrNameLst>
                                      </p:cBhvr>
                                      <p:tavLst>
                                        <p:tav tm="0">
                                          <p:val>
                                            <p:strVal val="#ppt_x"/>
                                          </p:val>
                                        </p:tav>
                                        <p:tav tm="100000">
                                          <p:val>
                                            <p:strVal val="#ppt_x"/>
                                          </p:val>
                                        </p:tav>
                                      </p:tavLst>
                                    </p:anim>
                                    <p:anim calcmode="lin" valueType="num">
                                      <p:cBhvr>
                                        <p:cTn id="73" dur="1000" fill="hold"/>
                                        <p:tgtEl>
                                          <p:spTgt spid="34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ELSE IF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2" name="Picture 1"/>
          <p:cNvPicPr>
            <a:picLocks noChangeAspect="1"/>
          </p:cNvPicPr>
          <p:nvPr/>
        </p:nvPicPr>
        <p:blipFill>
          <a:blip r:embed="rId3"/>
          <a:stretch>
            <a:fillRect/>
          </a:stretch>
        </p:blipFill>
        <p:spPr>
          <a:xfrm>
            <a:off x="238125" y="95250"/>
            <a:ext cx="8667750" cy="4953000"/>
          </a:xfrm>
          <a:prstGeom prst="rect">
            <a:avLst/>
          </a:prstGeom>
        </p:spPr>
      </p:pic>
    </p:spTree>
    <p:extLst>
      <p:ext uri="{BB962C8B-B14F-4D97-AF65-F5344CB8AC3E}">
        <p14:creationId xmlns:p14="http://schemas.microsoft.com/office/powerpoint/2010/main" val="3623939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ELSE IF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3" name="Picture 2"/>
          <p:cNvPicPr>
            <a:picLocks noChangeAspect="1"/>
          </p:cNvPicPr>
          <p:nvPr/>
        </p:nvPicPr>
        <p:blipFill>
          <a:blip r:embed="rId3"/>
          <a:stretch>
            <a:fillRect/>
          </a:stretch>
        </p:blipFill>
        <p:spPr>
          <a:xfrm>
            <a:off x="597877" y="0"/>
            <a:ext cx="7948246" cy="5143500"/>
          </a:xfrm>
          <a:prstGeom prst="rect">
            <a:avLst/>
          </a:prstGeom>
        </p:spPr>
      </p:pic>
    </p:spTree>
    <p:extLst>
      <p:ext uri="{BB962C8B-B14F-4D97-AF65-F5344CB8AC3E}">
        <p14:creationId xmlns:p14="http://schemas.microsoft.com/office/powerpoint/2010/main" val="4277249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Nested Conditionals</a:t>
            </a:r>
          </a:p>
        </p:txBody>
      </p:sp>
      <p:pic>
        <p:nvPicPr>
          <p:cNvPr id="2" name="Picture 1"/>
          <p:cNvPicPr>
            <a:picLocks noChangeAspect="1"/>
          </p:cNvPicPr>
          <p:nvPr/>
        </p:nvPicPr>
        <p:blipFill>
          <a:blip r:embed="rId3"/>
          <a:stretch>
            <a:fillRect/>
          </a:stretch>
        </p:blipFill>
        <p:spPr>
          <a:xfrm>
            <a:off x="120938" y="965667"/>
            <a:ext cx="8877300" cy="2431267"/>
          </a:xfrm>
          <a:prstGeom prst="rect">
            <a:avLst/>
          </a:prstGeom>
        </p:spPr>
      </p:pic>
    </p:spTree>
    <p:extLst>
      <p:ext uri="{BB962C8B-B14F-4D97-AF65-F5344CB8AC3E}">
        <p14:creationId xmlns:p14="http://schemas.microsoft.com/office/powerpoint/2010/main" val="262684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Nested Conditionals</a:t>
            </a:r>
          </a:p>
        </p:txBody>
      </p:sp>
      <p:pic>
        <p:nvPicPr>
          <p:cNvPr id="3" name="Picture 2"/>
          <p:cNvPicPr>
            <a:picLocks noChangeAspect="1"/>
          </p:cNvPicPr>
          <p:nvPr/>
        </p:nvPicPr>
        <p:blipFill rotWithShape="1">
          <a:blip r:embed="rId3"/>
          <a:srcRect l="2288" t="5612" r="55927" b="6545"/>
          <a:stretch/>
        </p:blipFill>
        <p:spPr>
          <a:xfrm>
            <a:off x="781998" y="1292048"/>
            <a:ext cx="7211761" cy="3586132"/>
          </a:xfrm>
          <a:prstGeom prst="rect">
            <a:avLst/>
          </a:prstGeom>
        </p:spPr>
      </p:pic>
      <p:sp>
        <p:nvSpPr>
          <p:cNvPr id="5" name="Google Shape;341;p28"/>
          <p:cNvSpPr txBox="1">
            <a:spLocks noGrp="1"/>
          </p:cNvSpPr>
          <p:nvPr>
            <p:ph type="subTitle" idx="1"/>
          </p:nvPr>
        </p:nvSpPr>
        <p:spPr>
          <a:xfrm flipH="1">
            <a:off x="28961" y="733860"/>
            <a:ext cx="9148137" cy="610846"/>
          </a:xfrm>
          <a:prstGeom prst="rect">
            <a:avLst/>
          </a:prstGeom>
        </p:spPr>
        <p:txBody>
          <a:bodyPr spcFirstLastPara="1" wrap="square" lIns="91425" tIns="91425" rIns="91425" bIns="91425" anchor="t" anchorCtr="0">
            <a:noAutofit/>
          </a:bodyPr>
          <a:lstStyle/>
          <a:p>
            <a:pPr marL="596900" lvl="1" indent="0" algn="l">
              <a:buNone/>
            </a:pPr>
            <a:r>
              <a:rPr lang="en-US" sz="2000" b="1" dirty="0"/>
              <a:t>Solution Attempt 1:</a:t>
            </a:r>
          </a:p>
        </p:txBody>
      </p:sp>
    </p:spTree>
    <p:extLst>
      <p:ext uri="{BB962C8B-B14F-4D97-AF65-F5344CB8AC3E}">
        <p14:creationId xmlns:p14="http://schemas.microsoft.com/office/powerpoint/2010/main" val="2418395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Nested Conditionals</a:t>
            </a:r>
          </a:p>
        </p:txBody>
      </p:sp>
      <p:sp>
        <p:nvSpPr>
          <p:cNvPr id="5" name="Google Shape;341;p28"/>
          <p:cNvSpPr txBox="1">
            <a:spLocks noGrp="1"/>
          </p:cNvSpPr>
          <p:nvPr>
            <p:ph type="subTitle" idx="1"/>
          </p:nvPr>
        </p:nvSpPr>
        <p:spPr>
          <a:xfrm flipH="1">
            <a:off x="28961" y="733860"/>
            <a:ext cx="9148137" cy="610846"/>
          </a:xfrm>
          <a:prstGeom prst="rect">
            <a:avLst/>
          </a:prstGeom>
        </p:spPr>
        <p:txBody>
          <a:bodyPr spcFirstLastPara="1" wrap="square" lIns="91425" tIns="91425" rIns="91425" bIns="91425" anchor="t" anchorCtr="0">
            <a:noAutofit/>
          </a:bodyPr>
          <a:lstStyle/>
          <a:p>
            <a:pPr marL="596900" lvl="1" indent="0" algn="l">
              <a:buNone/>
            </a:pPr>
            <a:r>
              <a:rPr lang="en-US" sz="2000" b="1" dirty="0"/>
              <a:t>Solution Attempt 2:</a:t>
            </a:r>
          </a:p>
        </p:txBody>
      </p:sp>
      <p:pic>
        <p:nvPicPr>
          <p:cNvPr id="2" name="Picture 1"/>
          <p:cNvPicPr>
            <a:picLocks noChangeAspect="1"/>
          </p:cNvPicPr>
          <p:nvPr/>
        </p:nvPicPr>
        <p:blipFill rotWithShape="1">
          <a:blip r:embed="rId3"/>
          <a:srcRect l="1969" t="4257" b="2000"/>
          <a:stretch/>
        </p:blipFill>
        <p:spPr>
          <a:xfrm>
            <a:off x="707780" y="1402860"/>
            <a:ext cx="7447085" cy="3431052"/>
          </a:xfrm>
          <a:prstGeom prst="rect">
            <a:avLst/>
          </a:prstGeom>
        </p:spPr>
      </p:pic>
    </p:spTree>
    <p:extLst>
      <p:ext uri="{BB962C8B-B14F-4D97-AF65-F5344CB8AC3E}">
        <p14:creationId xmlns:p14="http://schemas.microsoft.com/office/powerpoint/2010/main" val="1994936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Nested Conditionals</a:t>
            </a:r>
          </a:p>
        </p:txBody>
      </p:sp>
      <p:sp>
        <p:nvSpPr>
          <p:cNvPr id="5" name="Google Shape;341;p28"/>
          <p:cNvSpPr txBox="1">
            <a:spLocks noGrp="1"/>
          </p:cNvSpPr>
          <p:nvPr>
            <p:ph type="subTitle" idx="1"/>
          </p:nvPr>
        </p:nvSpPr>
        <p:spPr>
          <a:xfrm flipH="1">
            <a:off x="28961" y="733860"/>
            <a:ext cx="9148137" cy="610846"/>
          </a:xfrm>
          <a:prstGeom prst="rect">
            <a:avLst/>
          </a:prstGeom>
        </p:spPr>
        <p:txBody>
          <a:bodyPr spcFirstLastPara="1" wrap="square" lIns="91425" tIns="91425" rIns="91425" bIns="91425" anchor="t" anchorCtr="0">
            <a:noAutofit/>
          </a:bodyPr>
          <a:lstStyle/>
          <a:p>
            <a:pPr marL="596900" lvl="1" indent="0" algn="l">
              <a:buNone/>
            </a:pPr>
            <a:r>
              <a:rPr lang="en-US" sz="2000" b="1" dirty="0"/>
              <a:t>Solution Attempt 2:</a:t>
            </a:r>
          </a:p>
        </p:txBody>
      </p:sp>
      <p:pic>
        <p:nvPicPr>
          <p:cNvPr id="3" name="Picture 2"/>
          <p:cNvPicPr>
            <a:picLocks noChangeAspect="1"/>
          </p:cNvPicPr>
          <p:nvPr/>
        </p:nvPicPr>
        <p:blipFill>
          <a:blip r:embed="rId3"/>
          <a:stretch>
            <a:fillRect/>
          </a:stretch>
        </p:blipFill>
        <p:spPr>
          <a:xfrm>
            <a:off x="309562" y="280987"/>
            <a:ext cx="8524875" cy="4581525"/>
          </a:xfrm>
          <a:prstGeom prst="rect">
            <a:avLst/>
          </a:prstGeom>
        </p:spPr>
      </p:pic>
    </p:spTree>
    <p:extLst>
      <p:ext uri="{BB962C8B-B14F-4D97-AF65-F5344CB8AC3E}">
        <p14:creationId xmlns:p14="http://schemas.microsoft.com/office/powerpoint/2010/main" val="391609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Nested Conditionals</a:t>
            </a:r>
          </a:p>
        </p:txBody>
      </p:sp>
      <p:sp>
        <p:nvSpPr>
          <p:cNvPr id="5" name="Google Shape;341;p28"/>
          <p:cNvSpPr txBox="1">
            <a:spLocks noGrp="1"/>
          </p:cNvSpPr>
          <p:nvPr>
            <p:ph type="subTitle" idx="1"/>
          </p:nvPr>
        </p:nvSpPr>
        <p:spPr>
          <a:xfrm flipH="1">
            <a:off x="28961" y="733860"/>
            <a:ext cx="9148137" cy="610846"/>
          </a:xfrm>
          <a:prstGeom prst="rect">
            <a:avLst/>
          </a:prstGeom>
        </p:spPr>
        <p:txBody>
          <a:bodyPr spcFirstLastPara="1" wrap="square" lIns="91425" tIns="91425" rIns="91425" bIns="91425" anchor="t" anchorCtr="0">
            <a:noAutofit/>
          </a:bodyPr>
          <a:lstStyle/>
          <a:p>
            <a:pPr marL="596900" lvl="1" indent="0" algn="l">
              <a:buNone/>
            </a:pPr>
            <a:r>
              <a:rPr lang="en-US" sz="2000" b="1" dirty="0"/>
              <a:t>Solution Attempt 2:</a:t>
            </a:r>
          </a:p>
        </p:txBody>
      </p:sp>
      <p:pic>
        <p:nvPicPr>
          <p:cNvPr id="2" name="Picture 1"/>
          <p:cNvPicPr>
            <a:picLocks noChangeAspect="1"/>
          </p:cNvPicPr>
          <p:nvPr/>
        </p:nvPicPr>
        <p:blipFill>
          <a:blip r:embed="rId3"/>
          <a:stretch>
            <a:fillRect/>
          </a:stretch>
        </p:blipFill>
        <p:spPr>
          <a:xfrm>
            <a:off x="238125" y="271098"/>
            <a:ext cx="8667750" cy="4495800"/>
          </a:xfrm>
          <a:prstGeom prst="rect">
            <a:avLst/>
          </a:prstGeom>
        </p:spPr>
      </p:pic>
    </p:spTree>
    <p:extLst>
      <p:ext uri="{BB962C8B-B14F-4D97-AF65-F5344CB8AC3E}">
        <p14:creationId xmlns:p14="http://schemas.microsoft.com/office/powerpoint/2010/main" val="1975088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960043" y="131208"/>
            <a:ext cx="7388252" cy="669000"/>
          </a:xfrm>
          <a:prstGeom prst="rect">
            <a:avLst/>
          </a:prstGeom>
        </p:spPr>
        <p:txBody>
          <a:bodyPr spcFirstLastPara="1" wrap="square" lIns="91425" tIns="91425" rIns="91425" bIns="91425" anchor="t" anchorCtr="0">
            <a:noAutofit/>
          </a:bodyPr>
          <a:lstStyle/>
          <a:p>
            <a:pPr lvl="0"/>
            <a:r>
              <a:rPr lang="en-US" sz="3200" dirty="0"/>
              <a:t>Class Activities (Functions)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pPr>
              <a:buFont typeface="+mj-lt"/>
              <a:buAutoNum type="arabicPeriod"/>
            </a:pPr>
            <a:r>
              <a:rPr lang="en-US" sz="2000" dirty="0"/>
              <a:t>Write a JavaScript function that accepts a number as a parameter and check the number is prime or not.</a:t>
            </a:r>
            <a:br>
              <a:rPr lang="en-US" sz="2000" dirty="0"/>
            </a:br>
            <a:r>
              <a:rPr lang="en-US" sz="2000" b="1" i="1" dirty="0"/>
              <a:t>Note : A prime number (or a prime) is a natural number greater than 1 that has no positive divisors other than 1 and itself.</a:t>
            </a:r>
          </a:p>
          <a:p>
            <a:pPr>
              <a:buFont typeface="+mj-lt"/>
              <a:buAutoNum type="arabicPeriod"/>
            </a:pPr>
            <a:endParaRPr lang="en-US" sz="2000" b="1" i="1" dirty="0"/>
          </a:p>
          <a:p>
            <a:pPr>
              <a:buFont typeface="+mj-lt"/>
              <a:buAutoNum type="arabicPeriod"/>
            </a:pPr>
            <a:r>
              <a:rPr lang="en-US" sz="2000" dirty="0"/>
              <a:t>Write a JavaScript function that reverse a number. </a:t>
            </a:r>
            <a:br>
              <a:rPr lang="en-US" sz="2000" dirty="0"/>
            </a:br>
            <a:r>
              <a:rPr lang="en-US" sz="2000" b="1" i="1" dirty="0"/>
              <a:t>Example x = 32243;</a:t>
            </a:r>
            <a:br>
              <a:rPr lang="en-US" sz="2000" b="1" i="1" dirty="0"/>
            </a:br>
            <a:r>
              <a:rPr lang="en-US" sz="2000" b="1" i="1" dirty="0"/>
              <a:t>Expected Output : 34223</a:t>
            </a:r>
          </a:p>
          <a:p>
            <a:pPr>
              <a:buFont typeface="+mj-lt"/>
              <a:buAutoNum type="arabicPeriod"/>
            </a:pPr>
            <a:endParaRPr lang="en-US" sz="2000" b="1" dirty="0"/>
          </a:p>
          <a:p>
            <a:pPr>
              <a:buFont typeface="+mj-lt"/>
              <a:buAutoNum type="arabicPeriod"/>
            </a:pPr>
            <a:r>
              <a:rPr lang="en-US" sz="2000" dirty="0"/>
              <a:t>Write a JavaScript function which accepts an argument and returns the type. </a:t>
            </a:r>
            <a:br>
              <a:rPr lang="en-US" sz="2000" dirty="0"/>
            </a:br>
            <a:r>
              <a:rPr lang="en-US" sz="2000" b="1" i="1" dirty="0"/>
              <a:t>Note : There are six possible values that </a:t>
            </a:r>
            <a:r>
              <a:rPr lang="en-US" sz="2000" b="1" i="1" dirty="0" err="1"/>
              <a:t>typeof</a:t>
            </a:r>
            <a:r>
              <a:rPr lang="en-US" sz="2000" b="1" i="1" dirty="0"/>
              <a:t> returns: object, </a:t>
            </a:r>
            <a:r>
              <a:rPr lang="en-US" sz="2000" b="1" i="1" dirty="0" err="1"/>
              <a:t>boolean</a:t>
            </a:r>
            <a:r>
              <a:rPr lang="en-US" sz="2000" b="1" i="1" dirty="0"/>
              <a:t>, function, number, string, and undefined.</a:t>
            </a:r>
          </a:p>
        </p:txBody>
      </p:sp>
    </p:spTree>
    <p:extLst>
      <p:ext uri="{BB962C8B-B14F-4D97-AF65-F5344CB8AC3E}">
        <p14:creationId xmlns:p14="http://schemas.microsoft.com/office/powerpoint/2010/main" val="28682854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Class Activities (Conditionals)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pPr>
              <a:buFont typeface="+mj-lt"/>
              <a:buAutoNum type="arabicPeriod"/>
            </a:pPr>
            <a:r>
              <a:rPr lang="en-US" sz="2000" dirty="0"/>
              <a:t>Write a JavaScript program that accept two integers and display the larger</a:t>
            </a:r>
          </a:p>
          <a:p>
            <a:pPr>
              <a:buFont typeface="+mj-lt"/>
              <a:buAutoNum type="arabicPeriod"/>
            </a:pPr>
            <a:r>
              <a:rPr lang="en-US" sz="2000" dirty="0"/>
              <a:t>Write a JavaScript conditional statement to find the largest of five numbers. Display an alert box to show the result.</a:t>
            </a:r>
            <a:br>
              <a:rPr lang="en-US" sz="2000" dirty="0"/>
            </a:br>
            <a:r>
              <a:rPr lang="en-US" sz="2000" b="1" i="1" dirty="0"/>
              <a:t>Sample numbers</a:t>
            </a:r>
            <a:r>
              <a:rPr lang="en-US" sz="2000" b="1" dirty="0"/>
              <a:t> : -5, -2, -6, 0, -1</a:t>
            </a:r>
            <a:br>
              <a:rPr lang="en-US" sz="2000" b="1" dirty="0"/>
            </a:br>
            <a:r>
              <a:rPr lang="en-US" sz="2000" b="1" i="1" dirty="0"/>
              <a:t>Output </a:t>
            </a:r>
            <a:r>
              <a:rPr lang="en-US" sz="2000" b="1" dirty="0"/>
              <a:t>: 0</a:t>
            </a:r>
          </a:p>
          <a:p>
            <a:pPr>
              <a:buFont typeface="+mj-lt"/>
              <a:buAutoNum type="arabicPeriod"/>
            </a:pPr>
            <a:r>
              <a:rPr lang="en-US" sz="2000" b="1" dirty="0">
                <a:hlinkClick r:id="rId3"/>
              </a:rPr>
              <a:t>https://education.launchcode.org/intro-to-professional-web-dev/chapters/booleans-and-conditionals/exercises.html</a:t>
            </a:r>
            <a:endParaRPr lang="en-US" sz="2000" b="1" dirty="0"/>
          </a:p>
          <a:p>
            <a:pPr>
              <a:buFont typeface="+mj-lt"/>
              <a:buAutoNum type="arabicPeriod"/>
            </a:pPr>
            <a:endParaRPr lang="en-US" sz="2000" b="1" dirty="0"/>
          </a:p>
        </p:txBody>
      </p:sp>
    </p:spTree>
    <p:extLst>
      <p:ext uri="{BB962C8B-B14F-4D97-AF65-F5344CB8AC3E}">
        <p14:creationId xmlns:p14="http://schemas.microsoft.com/office/powerpoint/2010/main" val="1493286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7419" y="1785170"/>
            <a:ext cx="4584980" cy="669000"/>
          </a:xfrm>
        </p:spPr>
        <p:txBody>
          <a:bodyPr/>
          <a:lstStyle/>
          <a:p>
            <a:pPr fontAlgn="base"/>
            <a:r>
              <a:rPr lang="en-US" sz="4000" dirty="0"/>
              <a:t>DATA STRUCTURES (STRINGS)</a:t>
            </a:r>
          </a:p>
        </p:txBody>
      </p:sp>
    </p:spTree>
    <p:extLst>
      <p:ext uri="{BB962C8B-B14F-4D97-AF65-F5344CB8AC3E}">
        <p14:creationId xmlns:p14="http://schemas.microsoft.com/office/powerpoint/2010/main" val="186772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6"/>
          <p:cNvSpPr/>
          <p:nvPr/>
        </p:nvSpPr>
        <p:spPr>
          <a:xfrm>
            <a:off x="0" y="2123344"/>
            <a:ext cx="3504300" cy="154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694" name="Google Shape;694;p46"/>
          <p:cNvSpPr txBox="1">
            <a:spLocks noGrp="1"/>
          </p:cNvSpPr>
          <p:nvPr>
            <p:ph type="subTitle" idx="4294967295"/>
          </p:nvPr>
        </p:nvSpPr>
        <p:spPr>
          <a:xfrm flipH="1">
            <a:off x="870575" y="2926050"/>
            <a:ext cx="2435700" cy="4422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sz="1600" dirty="0">
                <a:solidFill>
                  <a:schemeClr val="dk1"/>
                </a:solidFill>
              </a:rPr>
              <a:t>~~</a:t>
            </a:r>
            <a:endParaRPr sz="1600" dirty="0">
              <a:solidFill>
                <a:schemeClr val="dk1"/>
              </a:solidFill>
            </a:endParaRPr>
          </a:p>
        </p:txBody>
      </p:sp>
      <p:sp>
        <p:nvSpPr>
          <p:cNvPr id="695" name="Google Shape;695;p46"/>
          <p:cNvSpPr txBox="1">
            <a:spLocks noGrp="1"/>
          </p:cNvSpPr>
          <p:nvPr>
            <p:ph type="ctrTitle" idx="4294967295"/>
          </p:nvPr>
        </p:nvSpPr>
        <p:spPr>
          <a:xfrm flipH="1">
            <a:off x="5339475" y="1401201"/>
            <a:ext cx="2697600" cy="273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dirty="0">
                <a:solidFill>
                  <a:schemeClr val="dk2"/>
                </a:solidFill>
              </a:rPr>
              <a:t>How is JS included</a:t>
            </a:r>
            <a:endParaRPr sz="2200" dirty="0">
              <a:solidFill>
                <a:schemeClr val="dk2"/>
              </a:solidFill>
            </a:endParaRPr>
          </a:p>
        </p:txBody>
      </p:sp>
      <p:sp>
        <p:nvSpPr>
          <p:cNvPr id="697" name="Google Shape;697;p46"/>
          <p:cNvSpPr txBox="1">
            <a:spLocks noGrp="1"/>
          </p:cNvSpPr>
          <p:nvPr>
            <p:ph type="ctrTitle" idx="4294967295"/>
          </p:nvPr>
        </p:nvSpPr>
        <p:spPr>
          <a:xfrm flipH="1">
            <a:off x="5339475" y="2336700"/>
            <a:ext cx="2697600"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dirty="0">
                <a:solidFill>
                  <a:schemeClr val="dk2"/>
                </a:solidFill>
              </a:rPr>
              <a:t>Comments</a:t>
            </a:r>
            <a:endParaRPr sz="2200" dirty="0">
              <a:solidFill>
                <a:schemeClr val="dk2"/>
              </a:solidFill>
            </a:endParaRPr>
          </a:p>
        </p:txBody>
      </p:sp>
      <p:sp>
        <p:nvSpPr>
          <p:cNvPr id="699" name="Google Shape;699;p46"/>
          <p:cNvSpPr txBox="1">
            <a:spLocks noGrp="1"/>
          </p:cNvSpPr>
          <p:nvPr>
            <p:ph type="ctrTitle" idx="4294967295"/>
          </p:nvPr>
        </p:nvSpPr>
        <p:spPr>
          <a:xfrm flipH="1">
            <a:off x="5339474" y="3202575"/>
            <a:ext cx="3243773"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dirty="0">
                <a:solidFill>
                  <a:schemeClr val="dk2"/>
                </a:solidFill>
              </a:rPr>
              <a:t>Alert, Prompt &amp; Console</a:t>
            </a:r>
            <a:endParaRPr sz="2200" dirty="0">
              <a:solidFill>
                <a:schemeClr val="dk2"/>
              </a:solidFill>
            </a:endParaRPr>
          </a:p>
        </p:txBody>
      </p:sp>
      <p:sp>
        <p:nvSpPr>
          <p:cNvPr id="701" name="Google Shape;701;p46"/>
          <p:cNvSpPr txBox="1">
            <a:spLocks noGrp="1"/>
          </p:cNvSpPr>
          <p:nvPr>
            <p:ph type="ctrTitle" idx="4294967295"/>
          </p:nvPr>
        </p:nvSpPr>
        <p:spPr>
          <a:xfrm flipH="1">
            <a:off x="5339475" y="4075705"/>
            <a:ext cx="2697600"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dirty="0">
                <a:solidFill>
                  <a:schemeClr val="dk2"/>
                </a:solidFill>
              </a:rPr>
              <a:t>Simple Hello World Program</a:t>
            </a:r>
            <a:endParaRPr sz="2200" dirty="0">
              <a:solidFill>
                <a:schemeClr val="dk2"/>
              </a:solidFill>
            </a:endParaRPr>
          </a:p>
        </p:txBody>
      </p:sp>
      <p:sp>
        <p:nvSpPr>
          <p:cNvPr id="703" name="Google Shape;703;p46"/>
          <p:cNvSpPr/>
          <p:nvPr/>
        </p:nvSpPr>
        <p:spPr>
          <a:xfrm>
            <a:off x="0" y="2610900"/>
            <a:ext cx="1785055" cy="188756"/>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txBox="1">
            <a:spLocks noGrp="1"/>
          </p:cNvSpPr>
          <p:nvPr>
            <p:ph type="ctrTitle" idx="4294967295"/>
          </p:nvPr>
        </p:nvSpPr>
        <p:spPr>
          <a:xfrm flipH="1">
            <a:off x="720893" y="2465100"/>
            <a:ext cx="2585357" cy="3969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3000" dirty="0">
                <a:solidFill>
                  <a:schemeClr val="dk1"/>
                </a:solidFill>
              </a:rPr>
              <a:t>JAVASCRIPT</a:t>
            </a:r>
            <a:endParaRPr sz="3000" dirty="0">
              <a:solidFill>
                <a:schemeClr val="dk1"/>
              </a:solidFill>
            </a:endParaRPr>
          </a:p>
        </p:txBody>
      </p:sp>
      <p:sp>
        <p:nvSpPr>
          <p:cNvPr id="705" name="Google Shape;705;p46"/>
          <p:cNvSpPr/>
          <p:nvPr/>
        </p:nvSpPr>
        <p:spPr>
          <a:xfrm flipH="1">
            <a:off x="1165475" y="3815600"/>
            <a:ext cx="2338825" cy="133867"/>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flipH="1">
            <a:off x="5500" y="3815594"/>
            <a:ext cx="1159976" cy="13389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flipH="1">
            <a:off x="1198717" y="4037295"/>
            <a:ext cx="1710557" cy="13389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flipH="1">
            <a:off x="1198727" y="4037295"/>
            <a:ext cx="497188" cy="13389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flipH="1">
            <a:off x="5505" y="4037295"/>
            <a:ext cx="579996" cy="13389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flipH="1">
            <a:off x="933688" y="4037295"/>
            <a:ext cx="133894" cy="13389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flipH="1">
            <a:off x="720893" y="4037295"/>
            <a:ext cx="133894" cy="13389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flipH="1">
            <a:off x="5508" y="4258997"/>
            <a:ext cx="133878" cy="13389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flipH="1">
            <a:off x="246918" y="4258997"/>
            <a:ext cx="1367368" cy="13389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 name="Google Shape;714;p46"/>
          <p:cNvCxnSpPr/>
          <p:nvPr/>
        </p:nvCxnSpPr>
        <p:spPr>
          <a:xfrm rot="10800000" flipH="1">
            <a:off x="3351874" y="1570575"/>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5" name="Google Shape;715;p46"/>
          <p:cNvCxnSpPr/>
          <p:nvPr/>
        </p:nvCxnSpPr>
        <p:spPr>
          <a:xfrm rot="10800000" flipH="1">
            <a:off x="3351874" y="24552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6" name="Google Shape;716;p46"/>
          <p:cNvCxnSpPr/>
          <p:nvPr/>
        </p:nvCxnSpPr>
        <p:spPr>
          <a:xfrm>
            <a:off x="3351874" y="28974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7" name="Google Shape;717;p46"/>
          <p:cNvCxnSpPr/>
          <p:nvPr/>
        </p:nvCxnSpPr>
        <p:spPr>
          <a:xfrm>
            <a:off x="3351874" y="2897513"/>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RECAP ON STRINGS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pPr>
              <a:buFont typeface="+mj-lt"/>
              <a:buAutoNum type="arabicPeriod"/>
            </a:pPr>
            <a:r>
              <a:rPr lang="en-US" sz="2000" dirty="0"/>
              <a:t> we have used strings to represent words or phrases we wanted to print out. Our definition of a string was simple: a string is a sequence of characters inside quotes.</a:t>
            </a:r>
          </a:p>
          <a:p>
            <a:pPr>
              <a:buFont typeface="+mj-lt"/>
              <a:buAutoNum type="arabicPeriod"/>
            </a:pPr>
            <a:r>
              <a:rPr lang="en-US" sz="2000" dirty="0"/>
              <a:t>Data types that are comprised of smaller pieces are called </a:t>
            </a:r>
            <a:r>
              <a:rPr lang="en-US" sz="2000" b="1" u="sng" dirty="0"/>
              <a:t>collection data types</a:t>
            </a:r>
            <a:r>
              <a:rPr lang="en-US" sz="2000" dirty="0"/>
              <a:t>, or simply collection types. Depending on what we are doing, we may want to treat a value of a collection data type as a single entity (the whole collection), or we may want to access its parts.</a:t>
            </a:r>
          </a:p>
          <a:p>
            <a:pPr>
              <a:buFont typeface="+mj-lt"/>
              <a:buAutoNum type="arabicPeriod"/>
            </a:pPr>
            <a:endParaRPr lang="en-US" sz="2000" dirty="0"/>
          </a:p>
          <a:p>
            <a:pPr>
              <a:buFont typeface="+mj-lt"/>
              <a:buAutoNum type="arabicPeriod"/>
            </a:pPr>
            <a:r>
              <a:rPr lang="en-US" sz="2000" dirty="0"/>
              <a:t>A character is a string that contains exactly one element, such as 'a', "?", or even " " (a single space character).</a:t>
            </a:r>
          </a:p>
        </p:txBody>
      </p:sp>
    </p:spTree>
    <p:extLst>
      <p:ext uri="{BB962C8B-B14F-4D97-AF65-F5344CB8AC3E}">
        <p14:creationId xmlns:p14="http://schemas.microsoft.com/office/powerpoint/2010/main" val="33876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r>
              <a:rPr lang="en-US" sz="2000" dirty="0"/>
              <a:t>Bracket notation is the special syntax that allows us to access the individual characters that make up a string. </a:t>
            </a:r>
          </a:p>
          <a:p>
            <a:r>
              <a:rPr lang="en-US" sz="2000" dirty="0"/>
              <a:t>To access a character, we use the syntax </a:t>
            </a:r>
            <a:r>
              <a:rPr lang="en-US" sz="2000" dirty="0" err="1"/>
              <a:t>someString</a:t>
            </a:r>
            <a:r>
              <a:rPr lang="en-US" sz="2000" dirty="0"/>
              <a:t>[</a:t>
            </a:r>
            <a:r>
              <a:rPr lang="en-US" sz="2000" dirty="0" err="1"/>
              <a:t>i</a:t>
            </a:r>
            <a:r>
              <a:rPr lang="en-US" sz="2000" dirty="0"/>
              <a:t>], </a:t>
            </a:r>
          </a:p>
          <a:p>
            <a:r>
              <a:rPr lang="en-US" sz="2000" dirty="0"/>
              <a:t>where </a:t>
            </a:r>
            <a:r>
              <a:rPr lang="en-US" sz="2000" dirty="0" err="1"/>
              <a:t>i</a:t>
            </a:r>
            <a:r>
              <a:rPr lang="en-US" sz="2000" dirty="0"/>
              <a:t> is the index of the character we want to access. </a:t>
            </a:r>
          </a:p>
          <a:p>
            <a:r>
              <a:rPr lang="en-US" sz="2000" dirty="0"/>
              <a:t>String indices are integers representing the position of a character within a given string, and they start at 0. </a:t>
            </a:r>
          </a:p>
          <a:p>
            <a:r>
              <a:rPr lang="en-US" sz="2000" dirty="0"/>
              <a:t>Thus, the first character of a string has index 0, the second has index 1, and so on</a:t>
            </a:r>
          </a:p>
        </p:txBody>
      </p:sp>
    </p:spTree>
    <p:extLst>
      <p:ext uri="{BB962C8B-B14F-4D97-AF65-F5344CB8AC3E}">
        <p14:creationId xmlns:p14="http://schemas.microsoft.com/office/powerpoint/2010/main" val="3683489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pic>
        <p:nvPicPr>
          <p:cNvPr id="2" name="Picture 1"/>
          <p:cNvPicPr>
            <a:picLocks noChangeAspect="1"/>
          </p:cNvPicPr>
          <p:nvPr/>
        </p:nvPicPr>
        <p:blipFill>
          <a:blip r:embed="rId3"/>
          <a:stretch>
            <a:fillRect/>
          </a:stretch>
        </p:blipFill>
        <p:spPr>
          <a:xfrm>
            <a:off x="281354" y="643670"/>
            <a:ext cx="8229600" cy="4410075"/>
          </a:xfrm>
          <a:prstGeom prst="rect">
            <a:avLst/>
          </a:prstGeom>
        </p:spPr>
      </p:pic>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endParaRPr lang="en-US" sz="2000" dirty="0"/>
          </a:p>
        </p:txBody>
      </p:sp>
    </p:spTree>
    <p:extLst>
      <p:ext uri="{BB962C8B-B14F-4D97-AF65-F5344CB8AC3E}">
        <p14:creationId xmlns:p14="http://schemas.microsoft.com/office/powerpoint/2010/main" val="2418887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171083" y="126811"/>
            <a:ext cx="8810259" cy="4919486"/>
          </a:xfrm>
          <a:prstGeom prst="rect">
            <a:avLst/>
          </a:prstGeom>
        </p:spPr>
      </p:pic>
    </p:spTree>
    <p:extLst>
      <p:ext uri="{BB962C8B-B14F-4D97-AF65-F5344CB8AC3E}">
        <p14:creationId xmlns:p14="http://schemas.microsoft.com/office/powerpoint/2010/main" val="187096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0" y="795811"/>
            <a:ext cx="9528619" cy="3122735"/>
          </a:xfrm>
          <a:prstGeom prst="rect">
            <a:avLst/>
          </a:prstGeom>
        </p:spPr>
      </p:pic>
    </p:spTree>
    <p:extLst>
      <p:ext uri="{BB962C8B-B14F-4D97-AF65-F5344CB8AC3E}">
        <p14:creationId xmlns:p14="http://schemas.microsoft.com/office/powerpoint/2010/main" val="442458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0" y="733860"/>
            <a:ext cx="10031692" cy="3187212"/>
          </a:xfrm>
          <a:prstGeom prst="rect">
            <a:avLst/>
          </a:prstGeom>
        </p:spPr>
      </p:pic>
    </p:spTree>
    <p:extLst>
      <p:ext uri="{BB962C8B-B14F-4D97-AF65-F5344CB8AC3E}">
        <p14:creationId xmlns:p14="http://schemas.microsoft.com/office/powerpoint/2010/main" val="145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Bracket Notation</a:t>
            </a:r>
          </a:p>
        </p:txBody>
      </p:sp>
      <p:pic>
        <p:nvPicPr>
          <p:cNvPr id="2" name="Picture 1"/>
          <p:cNvPicPr>
            <a:picLocks noChangeAspect="1"/>
          </p:cNvPicPr>
          <p:nvPr/>
        </p:nvPicPr>
        <p:blipFill>
          <a:blip r:embed="rId3"/>
          <a:stretch>
            <a:fillRect/>
          </a:stretch>
        </p:blipFill>
        <p:spPr>
          <a:xfrm>
            <a:off x="0" y="723338"/>
            <a:ext cx="9782501" cy="4081743"/>
          </a:xfrm>
          <a:prstGeom prst="rect">
            <a:avLst/>
          </a:prstGeom>
        </p:spPr>
      </p:pic>
      <p:sp>
        <p:nvSpPr>
          <p:cNvPr id="5" name="Google Shape;341;p28"/>
          <p:cNvSpPr txBox="1">
            <a:spLocks noGrp="1"/>
          </p:cNvSpPr>
          <p:nvPr>
            <p:ph type="subTitle" idx="1"/>
          </p:nvPr>
        </p:nvSpPr>
        <p:spPr>
          <a:xfrm flipH="1">
            <a:off x="141019" y="1885825"/>
            <a:ext cx="9148137" cy="4409640"/>
          </a:xfrm>
          <a:prstGeom prst="rect">
            <a:avLst/>
          </a:prstGeom>
        </p:spPr>
        <p:txBody>
          <a:bodyPr spcFirstLastPara="1" wrap="square" lIns="91425" tIns="91425" rIns="91425" bIns="91425" anchor="t" anchorCtr="0">
            <a:noAutofit/>
          </a:bodyPr>
          <a:lstStyle/>
          <a:p>
            <a:endParaRPr lang="en-US" sz="2000" dirty="0"/>
          </a:p>
        </p:txBody>
      </p:sp>
    </p:spTree>
    <p:extLst>
      <p:ext uri="{BB962C8B-B14F-4D97-AF65-F5344CB8AC3E}">
        <p14:creationId xmlns:p14="http://schemas.microsoft.com/office/powerpoint/2010/main" val="9818749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Objects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r>
              <a:rPr lang="en-US" sz="2000" dirty="0"/>
              <a:t>An </a:t>
            </a:r>
            <a:r>
              <a:rPr lang="en-US" sz="2000" b="1" dirty="0"/>
              <a:t>object</a:t>
            </a:r>
            <a:r>
              <a:rPr lang="en-US" sz="2000" dirty="0"/>
              <a:t> is a collection of related data and operations. An operation that can be carried out on an object is known as a </a:t>
            </a:r>
            <a:r>
              <a:rPr lang="en-US" sz="2000" b="1" dirty="0"/>
              <a:t>method</a:t>
            </a:r>
            <a:r>
              <a:rPr lang="en-US" sz="2000" dirty="0"/>
              <a:t>. A piece of data associated with an object is known as a </a:t>
            </a:r>
            <a:r>
              <a:rPr lang="en-US" sz="2000" b="1" dirty="0"/>
              <a:t>property</a:t>
            </a:r>
            <a:endParaRPr lang="en-US" sz="2000" dirty="0"/>
          </a:p>
        </p:txBody>
      </p:sp>
      <p:pic>
        <p:nvPicPr>
          <p:cNvPr id="2" name="Picture 1"/>
          <p:cNvPicPr>
            <a:picLocks noChangeAspect="1"/>
          </p:cNvPicPr>
          <p:nvPr/>
        </p:nvPicPr>
        <p:blipFill>
          <a:blip r:embed="rId3"/>
          <a:stretch>
            <a:fillRect/>
          </a:stretch>
        </p:blipFill>
        <p:spPr>
          <a:xfrm>
            <a:off x="257175" y="1854810"/>
            <a:ext cx="8629650" cy="2981325"/>
          </a:xfrm>
          <a:prstGeom prst="rect">
            <a:avLst/>
          </a:prstGeom>
        </p:spPr>
      </p:pic>
    </p:spTree>
    <p:extLst>
      <p:ext uri="{BB962C8B-B14F-4D97-AF65-F5344CB8AC3E}">
        <p14:creationId xmlns:p14="http://schemas.microsoft.com/office/powerpoint/2010/main" val="3935641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Object Methods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r>
              <a:rPr lang="en-US" sz="2000" dirty="0"/>
              <a:t>You can think of methods and properties as functions and variables, respectively, that "belong to" an object. </a:t>
            </a:r>
          </a:p>
          <a:p>
            <a:r>
              <a:rPr lang="en-US" sz="2000" dirty="0"/>
              <a:t>Properties and methods are accessed using dot notation, which dictates that we use the object name, followed by a ., followed by the property or method name. </a:t>
            </a:r>
          </a:p>
          <a:p>
            <a:r>
              <a:rPr lang="en-US" sz="2000" dirty="0"/>
              <a:t>When using a method, we must also use parentheses as we do when calling regular function</a:t>
            </a:r>
          </a:p>
        </p:txBody>
      </p:sp>
      <p:pic>
        <p:nvPicPr>
          <p:cNvPr id="4" name="Picture 3"/>
          <p:cNvPicPr>
            <a:picLocks noChangeAspect="1"/>
          </p:cNvPicPr>
          <p:nvPr/>
        </p:nvPicPr>
        <p:blipFill>
          <a:blip r:embed="rId3"/>
          <a:stretch>
            <a:fillRect/>
          </a:stretch>
        </p:blipFill>
        <p:spPr>
          <a:xfrm>
            <a:off x="153865" y="2771774"/>
            <a:ext cx="8686800" cy="1885950"/>
          </a:xfrm>
          <a:prstGeom prst="rect">
            <a:avLst/>
          </a:prstGeom>
        </p:spPr>
      </p:pic>
    </p:spTree>
    <p:extLst>
      <p:ext uri="{BB962C8B-B14F-4D97-AF65-F5344CB8AC3E}">
        <p14:creationId xmlns:p14="http://schemas.microsoft.com/office/powerpoint/2010/main" val="11192854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are Objects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r>
              <a:rPr lang="en-US" sz="2000" dirty="0"/>
              <a:t>Every string that we work with will have the same properties and methods. The most useful string property is named length, and it tells us how many characters are in a string</a:t>
            </a:r>
          </a:p>
        </p:txBody>
      </p:sp>
    </p:spTree>
    <p:extLst>
      <p:ext uri="{BB962C8B-B14F-4D97-AF65-F5344CB8AC3E}">
        <p14:creationId xmlns:p14="http://schemas.microsoft.com/office/powerpoint/2010/main" val="363629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 dirty="0"/>
              <a:t>How is Javascript </a:t>
            </a:r>
            <a:r>
              <a:rPr lang="en-US" dirty="0"/>
              <a:t>added to your Web file</a:t>
            </a:r>
            <a:endParaRPr dirty="0"/>
          </a:p>
        </p:txBody>
      </p:sp>
      <p:sp>
        <p:nvSpPr>
          <p:cNvPr id="341" name="Google Shape;341;p28"/>
          <p:cNvSpPr txBox="1">
            <a:spLocks noGrp="1"/>
          </p:cNvSpPr>
          <p:nvPr>
            <p:ph type="subTitle" idx="1"/>
          </p:nvPr>
        </p:nvSpPr>
        <p:spPr>
          <a:xfrm flipH="1">
            <a:off x="665813" y="911280"/>
            <a:ext cx="7704000" cy="3294000"/>
          </a:xfrm>
          <a:prstGeom prst="rect">
            <a:avLst/>
          </a:prstGeom>
        </p:spPr>
        <p:txBody>
          <a:bodyPr spcFirstLastPara="1" wrap="square" lIns="91425" tIns="91425" rIns="91425" bIns="91425" anchor="t" anchorCtr="0">
            <a:noAutofit/>
          </a:bodyPr>
          <a:lstStyle/>
          <a:p>
            <a:pPr marL="342900">
              <a:lnSpc>
                <a:spcPct val="150000"/>
              </a:lnSpc>
            </a:pPr>
            <a:r>
              <a:rPr lang="en-US" sz="1800" b="1" u="sng" dirty="0"/>
              <a:t>Internal JS: </a:t>
            </a:r>
            <a:r>
              <a:rPr lang="en-US" sz="1800" dirty="0"/>
              <a:t>We can add JavaScript directly to our HTML file by writing the code inside the &lt;script&gt; tag. The &lt;script&gt; tag can either be placed inside the &lt;head&gt; or the &lt;body&gt; tag according to the requirement.</a:t>
            </a:r>
          </a:p>
          <a:p>
            <a:pPr marL="342900">
              <a:lnSpc>
                <a:spcPct val="150000"/>
              </a:lnSpc>
            </a:pPr>
            <a:r>
              <a:rPr lang="en-US" sz="1800" b="1" u="sng" dirty="0"/>
              <a:t>External JS:</a:t>
            </a:r>
            <a:r>
              <a:rPr lang="en-US" sz="1800" dirty="0"/>
              <a:t> We can write JavaScript code in other file having an extension.js and then link this file inside the &lt;head&gt; tag of the HTML file in which we want to add this code.</a:t>
            </a:r>
          </a:p>
        </p:txBody>
      </p:sp>
    </p:spTree>
    <p:extLst>
      <p:ext uri="{BB962C8B-B14F-4D97-AF65-F5344CB8AC3E}">
        <p14:creationId xmlns:p14="http://schemas.microsoft.com/office/powerpoint/2010/main" val="203187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are Objects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889907" y="0"/>
            <a:ext cx="7364186" cy="5143500"/>
          </a:xfrm>
          <a:prstGeom prst="rect">
            <a:avLst/>
          </a:prstGeom>
        </p:spPr>
      </p:pic>
    </p:spTree>
    <p:extLst>
      <p:ext uri="{BB962C8B-B14F-4D97-AF65-F5344CB8AC3E}">
        <p14:creationId xmlns:p14="http://schemas.microsoft.com/office/powerpoint/2010/main" val="30982802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Immutability</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If an object cannot be changed, we say that it is </a:t>
            </a:r>
            <a:r>
              <a:rPr lang="en-US" sz="2000" b="1" dirty="0"/>
              <a:t>immutable</a:t>
            </a:r>
            <a:r>
              <a:rPr lang="en-US" sz="2000" dirty="0"/>
              <a:t>. Strings are immutable, which means we cannot change the individual characters within a given string. While we can access individual characters using bracket notation, attempting to change individual characters simply does not work</a:t>
            </a:r>
          </a:p>
        </p:txBody>
      </p:sp>
      <p:pic>
        <p:nvPicPr>
          <p:cNvPr id="2" name="Picture 1"/>
          <p:cNvPicPr>
            <a:picLocks noChangeAspect="1"/>
          </p:cNvPicPr>
          <p:nvPr/>
        </p:nvPicPr>
        <p:blipFill rotWithShape="1">
          <a:blip r:embed="rId3"/>
          <a:srcRect t="17097" b="9573"/>
          <a:stretch/>
        </p:blipFill>
        <p:spPr>
          <a:xfrm>
            <a:off x="123825" y="2101362"/>
            <a:ext cx="8667750" cy="2870688"/>
          </a:xfrm>
          <a:prstGeom prst="rect">
            <a:avLst/>
          </a:prstGeom>
        </p:spPr>
      </p:pic>
    </p:spTree>
    <p:extLst>
      <p:ext uri="{BB962C8B-B14F-4D97-AF65-F5344CB8AC3E}">
        <p14:creationId xmlns:p14="http://schemas.microsoft.com/office/powerpoint/2010/main" val="1460165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Immutability</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We can however change the whole string</a:t>
            </a:r>
          </a:p>
        </p:txBody>
      </p:sp>
      <p:pic>
        <p:nvPicPr>
          <p:cNvPr id="3" name="Picture 2"/>
          <p:cNvPicPr>
            <a:picLocks noChangeAspect="1"/>
          </p:cNvPicPr>
          <p:nvPr/>
        </p:nvPicPr>
        <p:blipFill>
          <a:blip r:embed="rId3"/>
          <a:stretch>
            <a:fillRect/>
          </a:stretch>
        </p:blipFill>
        <p:spPr>
          <a:xfrm>
            <a:off x="249718" y="1210408"/>
            <a:ext cx="8648700" cy="3848100"/>
          </a:xfrm>
          <a:prstGeom prst="rect">
            <a:avLst/>
          </a:prstGeom>
        </p:spPr>
      </p:pic>
    </p:spTree>
    <p:extLst>
      <p:ext uri="{BB962C8B-B14F-4D97-AF65-F5344CB8AC3E}">
        <p14:creationId xmlns:p14="http://schemas.microsoft.com/office/powerpoint/2010/main" val="8810978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JavaScript provides many useful methods for string objects. Recall that a method is a function that "belongs to" a specific object.</a:t>
            </a:r>
          </a:p>
        </p:txBody>
      </p:sp>
      <p:pic>
        <p:nvPicPr>
          <p:cNvPr id="2" name="Picture 1"/>
          <p:cNvPicPr>
            <a:picLocks noChangeAspect="1"/>
          </p:cNvPicPr>
          <p:nvPr/>
        </p:nvPicPr>
        <p:blipFill>
          <a:blip r:embed="rId3"/>
          <a:stretch>
            <a:fillRect/>
          </a:stretch>
        </p:blipFill>
        <p:spPr>
          <a:xfrm>
            <a:off x="206252" y="1402860"/>
            <a:ext cx="8582025" cy="3600450"/>
          </a:xfrm>
          <a:prstGeom prst="rect">
            <a:avLst/>
          </a:prstGeom>
        </p:spPr>
      </p:pic>
    </p:spTree>
    <p:extLst>
      <p:ext uri="{BB962C8B-B14F-4D97-AF65-F5344CB8AC3E}">
        <p14:creationId xmlns:p14="http://schemas.microsoft.com/office/powerpoint/2010/main" val="36152222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JavaScript provides many useful methods for string objects. Recall that a method is a function that "belongs to" a specific object.</a:t>
            </a:r>
          </a:p>
        </p:txBody>
      </p:sp>
      <p:pic>
        <p:nvPicPr>
          <p:cNvPr id="3" name="Picture 2"/>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4277781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JavaScript provides many useful methods for string objects. Recall that a method is a function that "belongs to" a specific object.</a:t>
            </a:r>
          </a:p>
        </p:txBody>
      </p:sp>
      <p:pic>
        <p:nvPicPr>
          <p:cNvPr id="2" name="Picture 1"/>
          <p:cNvPicPr>
            <a:picLocks noChangeAspect="1"/>
          </p:cNvPicPr>
          <p:nvPr/>
        </p:nvPicPr>
        <p:blipFill>
          <a:blip r:embed="rId3"/>
          <a:stretch>
            <a:fillRect/>
          </a:stretch>
        </p:blipFill>
        <p:spPr>
          <a:xfrm>
            <a:off x="158627" y="679938"/>
            <a:ext cx="8677275" cy="4152900"/>
          </a:xfrm>
          <a:prstGeom prst="rect">
            <a:avLst/>
          </a:prstGeom>
        </p:spPr>
      </p:pic>
    </p:spTree>
    <p:extLst>
      <p:ext uri="{BB962C8B-B14F-4D97-AF65-F5344CB8AC3E}">
        <p14:creationId xmlns:p14="http://schemas.microsoft.com/office/powerpoint/2010/main" val="30768469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JavaScript provides many useful methods for string objects. Recall that a method is a function that "belongs to" a specific object.</a:t>
            </a:r>
          </a:p>
        </p:txBody>
      </p:sp>
      <p:pic>
        <p:nvPicPr>
          <p:cNvPr id="3" name="Picture 2"/>
          <p:cNvPicPr>
            <a:picLocks noChangeAspect="1"/>
          </p:cNvPicPr>
          <p:nvPr/>
        </p:nvPicPr>
        <p:blipFill>
          <a:blip r:embed="rId3"/>
          <a:stretch>
            <a:fillRect/>
          </a:stretch>
        </p:blipFill>
        <p:spPr>
          <a:xfrm>
            <a:off x="269993" y="733860"/>
            <a:ext cx="8639175" cy="2838450"/>
          </a:xfrm>
          <a:prstGeom prst="rect">
            <a:avLst/>
          </a:prstGeom>
        </p:spPr>
      </p:pic>
    </p:spTree>
    <p:extLst>
      <p:ext uri="{BB962C8B-B14F-4D97-AF65-F5344CB8AC3E}">
        <p14:creationId xmlns:p14="http://schemas.microsoft.com/office/powerpoint/2010/main" val="14225610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JavaScript provides many useful methods for string objects. Recall that a method is a function that "belongs to" a specific object.</a:t>
            </a:r>
          </a:p>
        </p:txBody>
      </p:sp>
      <p:pic>
        <p:nvPicPr>
          <p:cNvPr id="2" name="Picture 1"/>
          <p:cNvPicPr>
            <a:picLocks noChangeAspect="1"/>
          </p:cNvPicPr>
          <p:nvPr/>
        </p:nvPicPr>
        <p:blipFill>
          <a:blip r:embed="rId3"/>
          <a:stretch>
            <a:fillRect/>
          </a:stretch>
        </p:blipFill>
        <p:spPr>
          <a:xfrm>
            <a:off x="219075" y="609600"/>
            <a:ext cx="8705850" cy="3924300"/>
          </a:xfrm>
          <a:prstGeom prst="rect">
            <a:avLst/>
          </a:prstGeom>
        </p:spPr>
      </p:pic>
    </p:spTree>
    <p:extLst>
      <p:ext uri="{BB962C8B-B14F-4D97-AF65-F5344CB8AC3E}">
        <p14:creationId xmlns:p14="http://schemas.microsoft.com/office/powerpoint/2010/main" val="9798443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Strings </a:t>
            </a:r>
            <a:r>
              <a:rPr lang="en-US" sz="3200" dirty="0" err="1"/>
              <a:t>Exersice</a:t>
            </a:r>
            <a:endParaRPr lang="en-US" sz="3200" dirty="0"/>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https://education.launchcode.org/intro-to-professional-web-dev/chapters/strings/exercises.html</a:t>
            </a:r>
          </a:p>
        </p:txBody>
      </p:sp>
    </p:spTree>
    <p:extLst>
      <p:ext uri="{BB962C8B-B14F-4D97-AF65-F5344CB8AC3E}">
        <p14:creationId xmlns:p14="http://schemas.microsoft.com/office/powerpoint/2010/main" val="4089084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7419" y="1785170"/>
            <a:ext cx="4584980" cy="669000"/>
          </a:xfrm>
        </p:spPr>
        <p:txBody>
          <a:bodyPr/>
          <a:lstStyle/>
          <a:p>
            <a:pPr fontAlgn="base"/>
            <a:r>
              <a:rPr lang="en-US" sz="4000" dirty="0"/>
              <a:t>DATA STRUCTURES (ARRAYS)</a:t>
            </a:r>
          </a:p>
        </p:txBody>
      </p:sp>
    </p:spTree>
    <p:extLst>
      <p:ext uri="{BB962C8B-B14F-4D97-AF65-F5344CB8AC3E}">
        <p14:creationId xmlns:p14="http://schemas.microsoft.com/office/powerpoint/2010/main" val="348227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0"/>
          <p:cNvSpPr txBox="1"/>
          <p:nvPr/>
        </p:nvSpPr>
        <p:spPr>
          <a:xfrm>
            <a:off x="2190466" y="1113575"/>
            <a:ext cx="4763068" cy="2904000"/>
          </a:xfrm>
          <a:prstGeom prst="rect">
            <a:avLst/>
          </a:prstGeom>
          <a:noFill/>
          <a:ln>
            <a:noFill/>
          </a:ln>
        </p:spPr>
        <p:txBody>
          <a:bodyPr spcFirstLastPara="1" wrap="square" lIns="91425" tIns="91425" rIns="91425" bIns="91425" anchor="t" anchorCtr="0">
            <a:noAutofit/>
          </a:bodyPr>
          <a:lstStyle/>
          <a:p>
            <a:pPr lvl="0"/>
            <a:r>
              <a:rPr lang="en-US" b="1" dirty="0">
                <a:solidFill>
                  <a:schemeClr val="dk1"/>
                </a:solidFill>
                <a:latin typeface="Overpass Mono"/>
                <a:ea typeface="Overpass Mono"/>
                <a:cs typeface="Overpass Mono"/>
                <a:sym typeface="Overpass Mono"/>
              </a:rPr>
              <a:t>&lt;!DOCTYPE html&gt;</a:t>
            </a:r>
          </a:p>
          <a:p>
            <a:pPr lvl="0"/>
            <a:r>
              <a:rPr lang="en-US" b="1" dirty="0">
                <a:solidFill>
                  <a:schemeClr val="dk1"/>
                </a:solidFill>
                <a:latin typeface="Overpass Mono"/>
                <a:ea typeface="Overpass Mono"/>
                <a:cs typeface="Overpass Mono"/>
                <a:sym typeface="Overpass Mono"/>
              </a:rPr>
              <a:t>&lt;html </a:t>
            </a:r>
            <a:r>
              <a:rPr lang="en-US" b="1" dirty="0" err="1">
                <a:solidFill>
                  <a:schemeClr val="dk1"/>
                </a:solidFill>
                <a:latin typeface="Overpass Mono"/>
                <a:ea typeface="Overpass Mono"/>
                <a:cs typeface="Overpass Mono"/>
                <a:sym typeface="Overpass Mono"/>
              </a:rPr>
              <a:t>lang</a:t>
            </a:r>
            <a:r>
              <a:rPr lang="en-US" b="1" dirty="0">
                <a:solidFill>
                  <a:schemeClr val="dk1"/>
                </a:solidFill>
                <a:latin typeface="Overpass Mono"/>
                <a:ea typeface="Overpass Mono"/>
                <a:cs typeface="Overpass Mono"/>
                <a:sym typeface="Overpass Mono"/>
              </a:rPr>
              <a:t>="</a:t>
            </a:r>
            <a:r>
              <a:rPr lang="en-US" b="1" dirty="0" err="1">
                <a:solidFill>
                  <a:schemeClr val="dk1"/>
                </a:solidFill>
                <a:latin typeface="Overpass Mono"/>
                <a:ea typeface="Overpass Mono"/>
                <a:cs typeface="Overpass Mono"/>
                <a:sym typeface="Overpass Mono"/>
              </a:rPr>
              <a:t>en</a:t>
            </a:r>
            <a:r>
              <a:rPr lang="en-US" b="1" dirty="0">
                <a:solidFill>
                  <a:schemeClr val="dk1"/>
                </a:solidFill>
                <a:latin typeface="Overpass Mono"/>
                <a:ea typeface="Overpass Mono"/>
                <a:cs typeface="Overpass Mono"/>
                <a:sym typeface="Overpass Mono"/>
              </a:rPr>
              <a:t>"&gt;</a:t>
            </a:r>
          </a:p>
          <a:p>
            <a:pPr lvl="0"/>
            <a:r>
              <a:rPr lang="en-US" b="1" dirty="0">
                <a:solidFill>
                  <a:schemeClr val="dk1"/>
                </a:solidFill>
                <a:latin typeface="Overpass Mono"/>
                <a:ea typeface="Overpass Mono"/>
                <a:cs typeface="Overpass Mono"/>
                <a:sym typeface="Overpass Mono"/>
              </a:rPr>
              <a:t>&lt;head&gt;</a:t>
            </a:r>
          </a:p>
          <a:p>
            <a:pPr lvl="0"/>
            <a:r>
              <a:rPr lang="en-US" b="1" dirty="0">
                <a:solidFill>
                  <a:schemeClr val="dk1"/>
                </a:solidFill>
                <a:latin typeface="Overpass Mono"/>
                <a:ea typeface="Overpass Mono"/>
                <a:cs typeface="Overpass Mono"/>
                <a:sym typeface="Overpass Mono"/>
              </a:rPr>
              <a:t>  &lt;title&gt;</a:t>
            </a:r>
          </a:p>
          <a:p>
            <a:pPr lvl="0"/>
            <a:r>
              <a:rPr lang="en-US" b="1" dirty="0">
                <a:solidFill>
                  <a:schemeClr val="dk1"/>
                </a:solidFill>
                <a:latin typeface="Overpass Mono"/>
                <a:ea typeface="Overpass Mono"/>
                <a:cs typeface="Overpass Mono"/>
                <a:sym typeface="Overpass Mono"/>
              </a:rPr>
              <a:t>     Basic Example to Describe JavaScript</a:t>
            </a:r>
          </a:p>
          <a:p>
            <a:pPr lvl="0"/>
            <a:r>
              <a:rPr lang="en-US" b="1" dirty="0">
                <a:solidFill>
                  <a:schemeClr val="dk1"/>
                </a:solidFill>
                <a:latin typeface="Overpass Mono"/>
                <a:ea typeface="Overpass Mono"/>
                <a:cs typeface="Overpass Mono"/>
                <a:sym typeface="Overpass Mono"/>
              </a:rPr>
              <a:t>   &lt;/title&gt;</a:t>
            </a:r>
          </a:p>
          <a:p>
            <a:pPr lvl="0"/>
            <a:r>
              <a:rPr lang="en-US" b="1" dirty="0">
                <a:solidFill>
                  <a:schemeClr val="dk1"/>
                </a:solidFill>
                <a:latin typeface="Overpass Mono"/>
                <a:ea typeface="Overpass Mono"/>
                <a:cs typeface="Overpass Mono"/>
                <a:sym typeface="Overpass Mono"/>
              </a:rPr>
              <a:t>&lt;/head&gt;</a:t>
            </a:r>
          </a:p>
          <a:p>
            <a:pPr lvl="0"/>
            <a:endParaRPr lang="en-US" b="1" dirty="0">
              <a:solidFill>
                <a:schemeClr val="dk1"/>
              </a:solidFill>
              <a:latin typeface="Overpass Mono"/>
              <a:ea typeface="Overpass Mono"/>
              <a:cs typeface="Overpass Mono"/>
              <a:sym typeface="Overpass Mono"/>
            </a:endParaRPr>
          </a:p>
          <a:p>
            <a:pPr lvl="0"/>
            <a:r>
              <a:rPr lang="en-US" b="1" dirty="0">
                <a:solidFill>
                  <a:schemeClr val="dk1"/>
                </a:solidFill>
                <a:latin typeface="Overpass Mono"/>
                <a:ea typeface="Overpass Mono"/>
                <a:cs typeface="Overpass Mono"/>
                <a:sym typeface="Overpass Mono"/>
              </a:rPr>
              <a:t>&lt;body&gt;</a:t>
            </a:r>
          </a:p>
          <a:p>
            <a:pPr lvl="0"/>
            <a:r>
              <a:rPr lang="en-US" b="1" dirty="0">
                <a:solidFill>
                  <a:schemeClr val="dk1"/>
                </a:solidFill>
                <a:latin typeface="Overpass Mono"/>
                <a:ea typeface="Overpass Mono"/>
                <a:cs typeface="Overpass Mono"/>
                <a:sym typeface="Overpass Mono"/>
              </a:rPr>
              <a:t>    &lt;!-- JavaScript code can be embedded inside head section or body section --&gt;</a:t>
            </a:r>
          </a:p>
          <a:p>
            <a:pPr lvl="0"/>
            <a:r>
              <a:rPr lang="en-US" b="1" dirty="0">
                <a:solidFill>
                  <a:schemeClr val="dk1"/>
                </a:solidFill>
                <a:latin typeface="Overpass Mono"/>
                <a:ea typeface="Overpass Mono"/>
                <a:cs typeface="Overpass Mono"/>
                <a:sym typeface="Overpass Mono"/>
              </a:rPr>
              <a:t>     &lt;script&gt;</a:t>
            </a:r>
          </a:p>
          <a:p>
            <a:pPr lvl="0"/>
            <a:r>
              <a:rPr lang="en-US" b="1" dirty="0">
                <a:solidFill>
                  <a:schemeClr val="dk1"/>
                </a:solidFill>
                <a:latin typeface="Overpass Mono"/>
                <a:ea typeface="Overpass Mono"/>
                <a:cs typeface="Overpass Mono"/>
                <a:sym typeface="Overpass Mono"/>
              </a:rPr>
              <a:t>		console.log("Welcome to </a:t>
            </a:r>
            <a:r>
              <a:rPr lang="en-US" b="1" dirty="0" err="1">
                <a:solidFill>
                  <a:schemeClr val="dk1"/>
                </a:solidFill>
                <a:latin typeface="Overpass Mono"/>
                <a:ea typeface="Overpass Mono"/>
                <a:cs typeface="Overpass Mono"/>
                <a:sym typeface="Overpass Mono"/>
              </a:rPr>
              <a:t>GeeksforGeeks</a:t>
            </a:r>
            <a:r>
              <a:rPr lang="en-US" b="1" dirty="0">
                <a:solidFill>
                  <a:schemeClr val="dk1"/>
                </a:solidFill>
                <a:latin typeface="Overpass Mono"/>
                <a:ea typeface="Overpass Mono"/>
                <a:cs typeface="Overpass Mono"/>
                <a:sym typeface="Overpass Mono"/>
              </a:rPr>
              <a:t>");</a:t>
            </a:r>
          </a:p>
          <a:p>
            <a:pPr lvl="0"/>
            <a:r>
              <a:rPr lang="en-US" b="1" dirty="0">
                <a:solidFill>
                  <a:schemeClr val="dk1"/>
                </a:solidFill>
                <a:latin typeface="Overpass Mono"/>
                <a:ea typeface="Overpass Mono"/>
                <a:cs typeface="Overpass Mono"/>
                <a:sym typeface="Overpass Mono"/>
              </a:rPr>
              <a:t>	&lt;/script&gt;</a:t>
            </a:r>
          </a:p>
          <a:p>
            <a:pPr lvl="0"/>
            <a:r>
              <a:rPr lang="en-US" b="1" dirty="0">
                <a:solidFill>
                  <a:schemeClr val="dk1"/>
                </a:solidFill>
                <a:latin typeface="Overpass Mono"/>
                <a:ea typeface="Overpass Mono"/>
                <a:cs typeface="Overpass Mono"/>
                <a:sym typeface="Overpass Mono"/>
              </a:rPr>
              <a:t>&lt;/body&gt;</a:t>
            </a:r>
          </a:p>
          <a:p>
            <a:pPr marL="0" lvl="0" indent="0" algn="l" rtl="0">
              <a:spcBef>
                <a:spcPts val="0"/>
              </a:spcBef>
              <a:spcAft>
                <a:spcPts val="0"/>
              </a:spcAft>
              <a:buNone/>
            </a:pPr>
            <a:endParaRPr b="1" dirty="0">
              <a:solidFill>
                <a:schemeClr val="dk1"/>
              </a:solidFill>
              <a:latin typeface="Overpass Mono"/>
              <a:ea typeface="Overpass Mono"/>
              <a:cs typeface="Overpass Mono"/>
              <a:sym typeface="Overpass Mono"/>
            </a:endParaRPr>
          </a:p>
        </p:txBody>
      </p:sp>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Syntax for Internal JS</a:t>
            </a:r>
            <a:endParaRPr dirty="0"/>
          </a:p>
        </p:txBody>
      </p:sp>
      <p:sp>
        <p:nvSpPr>
          <p:cNvPr id="857" name="Google Shape;857;p50"/>
          <p:cNvSpPr/>
          <p:nvPr/>
        </p:nvSpPr>
        <p:spPr>
          <a:xfrm flipH="1">
            <a:off x="2606030" y="4017575"/>
            <a:ext cx="3175205" cy="316801"/>
          </a:xfrm>
          <a:custGeom>
            <a:avLst/>
            <a:gdLst/>
            <a:ahLst/>
            <a:cxnLst/>
            <a:rect l="l" t="t" r="r" b="b"/>
            <a:pathLst>
              <a:path w="16884" h="2775" extrusionOk="0">
                <a:moveTo>
                  <a:pt x="0" y="1"/>
                </a:moveTo>
                <a:lnTo>
                  <a:pt x="0" y="2775"/>
                </a:lnTo>
                <a:lnTo>
                  <a:pt x="16883" y="2775"/>
                </a:lnTo>
                <a:lnTo>
                  <a:pt x="16883" y="1"/>
                </a:ln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2065059" y="942087"/>
            <a:ext cx="5013881" cy="4201413"/>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Arrays are similar to strings, but are a more general collection type. Like strings, </a:t>
            </a:r>
            <a:r>
              <a:rPr lang="en-US" sz="2000" b="1" dirty="0"/>
              <a:t>arrays</a:t>
            </a:r>
            <a:r>
              <a:rPr lang="en-US" sz="2000" dirty="0"/>
              <a:t> are a sequence of values that can be accessed via an ordered index. Unlike strings, arrays can store data of any type</a:t>
            </a:r>
          </a:p>
          <a:p>
            <a:endParaRPr lang="en-US" sz="2000" dirty="0"/>
          </a:p>
        </p:txBody>
      </p:sp>
      <p:pic>
        <p:nvPicPr>
          <p:cNvPr id="2" name="Picture 1"/>
          <p:cNvPicPr>
            <a:picLocks noChangeAspect="1"/>
          </p:cNvPicPr>
          <p:nvPr/>
        </p:nvPicPr>
        <p:blipFill>
          <a:blip r:embed="rId3"/>
          <a:stretch>
            <a:fillRect/>
          </a:stretch>
        </p:blipFill>
        <p:spPr>
          <a:xfrm>
            <a:off x="1624745" y="1843454"/>
            <a:ext cx="5648325" cy="2933700"/>
          </a:xfrm>
          <a:prstGeom prst="rect">
            <a:avLst/>
          </a:prstGeom>
        </p:spPr>
      </p:pic>
    </p:spTree>
    <p:extLst>
      <p:ext uri="{BB962C8B-B14F-4D97-AF65-F5344CB8AC3E}">
        <p14:creationId xmlns:p14="http://schemas.microsoft.com/office/powerpoint/2010/main" val="1220022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Declaring 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Programmers use multiple ways to declare a new array. </a:t>
            </a:r>
          </a:p>
          <a:p>
            <a:endParaRPr lang="en-US" sz="2000" dirty="0"/>
          </a:p>
          <a:p>
            <a:r>
              <a:rPr lang="en-US" sz="2000" dirty="0"/>
              <a:t>The simplest way is to use array literal notation []. </a:t>
            </a:r>
          </a:p>
          <a:p>
            <a:endParaRPr lang="en-US" sz="2000" dirty="0"/>
          </a:p>
          <a:p>
            <a:r>
              <a:rPr lang="en-US" sz="2000" dirty="0"/>
              <a:t>Anything enclosed in the square brackets will be items in the array. </a:t>
            </a:r>
          </a:p>
          <a:p>
            <a:endParaRPr lang="en-US" sz="2000" dirty="0"/>
          </a:p>
          <a:p>
            <a:r>
              <a:rPr lang="en-US" sz="2000" dirty="0"/>
              <a:t>Each item should be followed by a comma ,. </a:t>
            </a:r>
          </a:p>
          <a:p>
            <a:endParaRPr lang="en-US" sz="2000" dirty="0"/>
          </a:p>
          <a:p>
            <a:r>
              <a:rPr lang="en-US" sz="2000" dirty="0"/>
              <a:t>If there are no items inside the brackets, then the array is considered empty</a:t>
            </a:r>
          </a:p>
        </p:txBody>
      </p:sp>
    </p:spTree>
    <p:extLst>
      <p:ext uri="{BB962C8B-B14F-4D97-AF65-F5344CB8AC3E}">
        <p14:creationId xmlns:p14="http://schemas.microsoft.com/office/powerpoint/2010/main" val="13794090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Declaring 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Programmers use multiple ways to declare a new array. </a:t>
            </a:r>
          </a:p>
          <a:p>
            <a:endParaRPr lang="en-US" sz="2000" dirty="0"/>
          </a:p>
          <a:p>
            <a:r>
              <a:rPr lang="en-US" sz="2000" dirty="0"/>
              <a:t>The simplest way is to use array literal notation []. </a:t>
            </a:r>
          </a:p>
          <a:p>
            <a:endParaRPr lang="en-US" sz="2000" dirty="0"/>
          </a:p>
          <a:p>
            <a:r>
              <a:rPr lang="en-US" sz="2000" dirty="0"/>
              <a:t>Anything enclosed in the square brackets will be items in the array. </a:t>
            </a:r>
          </a:p>
          <a:p>
            <a:endParaRPr lang="en-US" sz="2000" dirty="0"/>
          </a:p>
          <a:p>
            <a:r>
              <a:rPr lang="en-US" sz="2000" dirty="0"/>
              <a:t>Each item should be followed by a comma ,. </a:t>
            </a:r>
          </a:p>
          <a:p>
            <a:endParaRPr lang="en-US" sz="2000" dirty="0"/>
          </a:p>
          <a:p>
            <a:r>
              <a:rPr lang="en-US" sz="2000" dirty="0"/>
              <a:t>If there are no items inside the brackets, then the array is considered empty</a:t>
            </a:r>
          </a:p>
        </p:txBody>
      </p:sp>
      <p:pic>
        <p:nvPicPr>
          <p:cNvPr id="2" name="Picture 1"/>
          <p:cNvPicPr>
            <a:picLocks noChangeAspect="1"/>
          </p:cNvPicPr>
          <p:nvPr/>
        </p:nvPicPr>
        <p:blipFill>
          <a:blip r:embed="rId3"/>
          <a:stretch>
            <a:fillRect/>
          </a:stretch>
        </p:blipFill>
        <p:spPr>
          <a:xfrm>
            <a:off x="4137" y="657835"/>
            <a:ext cx="9144000" cy="3817450"/>
          </a:xfrm>
          <a:prstGeom prst="rect">
            <a:avLst/>
          </a:prstGeom>
        </p:spPr>
      </p:pic>
    </p:spTree>
    <p:extLst>
      <p:ext uri="{BB962C8B-B14F-4D97-AF65-F5344CB8AC3E}">
        <p14:creationId xmlns:p14="http://schemas.microsoft.com/office/powerpoint/2010/main" val="1105117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Declaring 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Programmers use multiple ways to declare a new array. </a:t>
            </a:r>
          </a:p>
          <a:p>
            <a:endParaRPr lang="en-US" sz="2000" dirty="0"/>
          </a:p>
          <a:p>
            <a:r>
              <a:rPr lang="en-US" sz="2000" dirty="0"/>
              <a:t>The simplest way is to use array literal notation []. </a:t>
            </a:r>
          </a:p>
          <a:p>
            <a:endParaRPr lang="en-US" sz="2000" dirty="0"/>
          </a:p>
          <a:p>
            <a:r>
              <a:rPr lang="en-US" sz="2000" dirty="0"/>
              <a:t>Anything enclosed in the square brackets will be items in the array. </a:t>
            </a:r>
          </a:p>
          <a:p>
            <a:endParaRPr lang="en-US" sz="2000" dirty="0"/>
          </a:p>
          <a:p>
            <a:r>
              <a:rPr lang="en-US" sz="2000" dirty="0"/>
              <a:t>Each item should be followed by a comma ,. </a:t>
            </a:r>
          </a:p>
          <a:p>
            <a:endParaRPr lang="en-US" sz="2000" dirty="0"/>
          </a:p>
          <a:p>
            <a:r>
              <a:rPr lang="en-US" sz="2000" dirty="0"/>
              <a:t>If there are no items inside the brackets, then the array is considered empty</a:t>
            </a:r>
          </a:p>
        </p:txBody>
      </p:sp>
      <p:pic>
        <p:nvPicPr>
          <p:cNvPr id="2" name="Picture 1"/>
          <p:cNvPicPr>
            <a:picLocks noChangeAspect="1"/>
          </p:cNvPicPr>
          <p:nvPr/>
        </p:nvPicPr>
        <p:blipFill>
          <a:blip r:embed="rId3"/>
          <a:stretch>
            <a:fillRect/>
          </a:stretch>
        </p:blipFill>
        <p:spPr>
          <a:xfrm>
            <a:off x="4137" y="657835"/>
            <a:ext cx="9144000" cy="3817450"/>
          </a:xfrm>
          <a:prstGeom prst="rect">
            <a:avLst/>
          </a:prstGeom>
        </p:spPr>
      </p:pic>
    </p:spTree>
    <p:extLst>
      <p:ext uri="{BB962C8B-B14F-4D97-AF65-F5344CB8AC3E}">
        <p14:creationId xmlns:p14="http://schemas.microsoft.com/office/powerpoint/2010/main" val="512582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 Length</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Programmers use multiple ways to declare a new array. </a:t>
            </a:r>
          </a:p>
          <a:p>
            <a:endParaRPr lang="en-US" sz="2000" dirty="0"/>
          </a:p>
          <a:p>
            <a:r>
              <a:rPr lang="en-US" sz="2000" dirty="0"/>
              <a:t>The simplest way is to use array literal notation []. </a:t>
            </a:r>
          </a:p>
          <a:p>
            <a:endParaRPr lang="en-US" sz="2000" dirty="0"/>
          </a:p>
          <a:p>
            <a:r>
              <a:rPr lang="en-US" sz="2000" dirty="0"/>
              <a:t>Anything enclosed in the square brackets will be items in the array. </a:t>
            </a:r>
          </a:p>
          <a:p>
            <a:endParaRPr lang="en-US" sz="2000" dirty="0"/>
          </a:p>
          <a:p>
            <a:r>
              <a:rPr lang="en-US" sz="2000" dirty="0"/>
              <a:t>Each item should be followed by a comma ,. </a:t>
            </a:r>
          </a:p>
          <a:p>
            <a:endParaRPr lang="en-US" sz="2000" dirty="0"/>
          </a:p>
          <a:p>
            <a:r>
              <a:rPr lang="en-US" sz="2000" dirty="0"/>
              <a:t>If there are no items inside the brackets, then the array is considered empty</a:t>
            </a:r>
          </a:p>
        </p:txBody>
      </p:sp>
      <p:pic>
        <p:nvPicPr>
          <p:cNvPr id="3" name="Picture 2"/>
          <p:cNvPicPr>
            <a:picLocks noChangeAspect="1"/>
          </p:cNvPicPr>
          <p:nvPr/>
        </p:nvPicPr>
        <p:blipFill>
          <a:blip r:embed="rId3"/>
          <a:stretch>
            <a:fillRect/>
          </a:stretch>
        </p:blipFill>
        <p:spPr>
          <a:xfrm>
            <a:off x="96715" y="687265"/>
            <a:ext cx="8801100" cy="4191000"/>
          </a:xfrm>
          <a:prstGeom prst="rect">
            <a:avLst/>
          </a:prstGeom>
        </p:spPr>
      </p:pic>
    </p:spTree>
    <p:extLst>
      <p:ext uri="{BB962C8B-B14F-4D97-AF65-F5344CB8AC3E}">
        <p14:creationId xmlns:p14="http://schemas.microsoft.com/office/powerpoint/2010/main" val="40526076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 Length</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Programmers use multiple ways to declare a new array. </a:t>
            </a:r>
          </a:p>
          <a:p>
            <a:endParaRPr lang="en-US" sz="2000" dirty="0"/>
          </a:p>
          <a:p>
            <a:r>
              <a:rPr lang="en-US" sz="2000" dirty="0"/>
              <a:t>The simplest way is to use array literal notation []. </a:t>
            </a:r>
          </a:p>
          <a:p>
            <a:endParaRPr lang="en-US" sz="2000" dirty="0"/>
          </a:p>
          <a:p>
            <a:r>
              <a:rPr lang="en-US" sz="2000" dirty="0"/>
              <a:t>Anything enclosed in the square brackets will be items in the array. </a:t>
            </a:r>
          </a:p>
          <a:p>
            <a:endParaRPr lang="en-US" sz="2000" dirty="0"/>
          </a:p>
          <a:p>
            <a:r>
              <a:rPr lang="en-US" sz="2000" dirty="0"/>
              <a:t>Each item should be followed by a comma ,. </a:t>
            </a:r>
          </a:p>
          <a:p>
            <a:endParaRPr lang="en-US" sz="2000" dirty="0"/>
          </a:p>
          <a:p>
            <a:r>
              <a:rPr lang="en-US" sz="2000" dirty="0"/>
              <a:t>If there are no items inside the brackets, then the array is considered empty</a:t>
            </a:r>
          </a:p>
        </p:txBody>
      </p:sp>
      <p:pic>
        <p:nvPicPr>
          <p:cNvPr id="2" name="Picture 1"/>
          <p:cNvPicPr>
            <a:picLocks noChangeAspect="1"/>
          </p:cNvPicPr>
          <p:nvPr/>
        </p:nvPicPr>
        <p:blipFill>
          <a:blip r:embed="rId3"/>
          <a:stretch>
            <a:fillRect/>
          </a:stretch>
        </p:blipFill>
        <p:spPr>
          <a:xfrm>
            <a:off x="209550" y="690562"/>
            <a:ext cx="8724900" cy="3762375"/>
          </a:xfrm>
          <a:prstGeom prst="rect">
            <a:avLst/>
          </a:prstGeom>
        </p:spPr>
      </p:pic>
    </p:spTree>
    <p:extLst>
      <p:ext uri="{BB962C8B-B14F-4D97-AF65-F5344CB8AC3E}">
        <p14:creationId xmlns:p14="http://schemas.microsoft.com/office/powerpoint/2010/main" val="941828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Working with 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515619" y="-39565"/>
            <a:ext cx="8077593" cy="5183065"/>
          </a:xfrm>
          <a:prstGeom prst="rect">
            <a:avLst/>
          </a:prstGeom>
        </p:spPr>
      </p:pic>
    </p:spTree>
    <p:extLst>
      <p:ext uri="{BB962C8B-B14F-4D97-AF65-F5344CB8AC3E}">
        <p14:creationId xmlns:p14="http://schemas.microsoft.com/office/powerpoint/2010/main" val="25586278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Working with Arrays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197330" y="795811"/>
            <a:ext cx="8753475" cy="3905250"/>
          </a:xfrm>
          <a:prstGeom prst="rect">
            <a:avLst/>
          </a:prstGeom>
        </p:spPr>
      </p:pic>
    </p:spTree>
    <p:extLst>
      <p:ext uri="{BB962C8B-B14F-4D97-AF65-F5344CB8AC3E}">
        <p14:creationId xmlns:p14="http://schemas.microsoft.com/office/powerpoint/2010/main" val="14048003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are Mutable</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Mutability refers to what happens when you attempt to change a value</a:t>
            </a:r>
          </a:p>
          <a:p>
            <a:endParaRPr lang="en-US" sz="2000" dirty="0"/>
          </a:p>
          <a:p>
            <a:r>
              <a:rPr lang="en-US" sz="2000" dirty="0"/>
              <a:t>In contrast to Strings, arrays are </a:t>
            </a:r>
            <a:r>
              <a:rPr lang="en-US" sz="2000" b="1" dirty="0"/>
              <a:t>mutable</a:t>
            </a:r>
            <a:r>
              <a:rPr lang="en-US" sz="2000" dirty="0"/>
              <a:t>, meaning that individual items in an array can be edited without a new array being created.</a:t>
            </a:r>
          </a:p>
        </p:txBody>
      </p:sp>
    </p:spTree>
    <p:extLst>
      <p:ext uri="{BB962C8B-B14F-4D97-AF65-F5344CB8AC3E}">
        <p14:creationId xmlns:p14="http://schemas.microsoft.com/office/powerpoint/2010/main" val="2856382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are Mutable</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 mutability refers to what happens when you attempt to change a value</a:t>
            </a:r>
          </a:p>
          <a:p>
            <a:r>
              <a:rPr lang="en-US" sz="2000" dirty="0"/>
              <a:t>In contrast to Strings, arrays are </a:t>
            </a:r>
            <a:r>
              <a:rPr lang="en-US" sz="2000" b="1" dirty="0"/>
              <a:t>mutable</a:t>
            </a:r>
            <a:r>
              <a:rPr lang="en-US" sz="2000" dirty="0"/>
              <a:t>, meaning that individual items in an array can be edited without a new array being created.</a:t>
            </a:r>
          </a:p>
        </p:txBody>
      </p:sp>
      <p:pic>
        <p:nvPicPr>
          <p:cNvPr id="3" name="Picture 2"/>
          <p:cNvPicPr>
            <a:picLocks noChangeAspect="1"/>
          </p:cNvPicPr>
          <p:nvPr/>
        </p:nvPicPr>
        <p:blipFill>
          <a:blip r:embed="rId3"/>
          <a:stretch>
            <a:fillRect/>
          </a:stretch>
        </p:blipFill>
        <p:spPr>
          <a:xfrm>
            <a:off x="118696" y="685906"/>
            <a:ext cx="8736859" cy="4347689"/>
          </a:xfrm>
          <a:prstGeom prst="rect">
            <a:avLst/>
          </a:prstGeom>
        </p:spPr>
      </p:pic>
    </p:spTree>
    <p:extLst>
      <p:ext uri="{BB962C8B-B14F-4D97-AF65-F5344CB8AC3E}">
        <p14:creationId xmlns:p14="http://schemas.microsoft.com/office/powerpoint/2010/main" val="145379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0"/>
          <p:cNvSpPr txBox="1"/>
          <p:nvPr/>
        </p:nvSpPr>
        <p:spPr>
          <a:xfrm>
            <a:off x="2190466" y="1113575"/>
            <a:ext cx="4763068" cy="2904000"/>
          </a:xfrm>
          <a:prstGeom prst="rect">
            <a:avLst/>
          </a:prstGeom>
          <a:noFill/>
          <a:ln>
            <a:noFill/>
          </a:ln>
        </p:spPr>
        <p:txBody>
          <a:bodyPr spcFirstLastPara="1" wrap="square" lIns="91425" tIns="91425" rIns="91425" bIns="91425" anchor="t" anchorCtr="0">
            <a:noAutofit/>
          </a:bodyPr>
          <a:lstStyle/>
          <a:p>
            <a:pPr lvl="0"/>
            <a:r>
              <a:rPr lang="en-US" b="1" dirty="0">
                <a:solidFill>
                  <a:schemeClr val="dk1"/>
                </a:solidFill>
                <a:latin typeface="Overpass Mono"/>
                <a:ea typeface="Overpass Mono"/>
                <a:cs typeface="Overpass Mono"/>
                <a:sym typeface="Overpass Mono"/>
              </a:rPr>
              <a:t>&lt;!DOCTYPE html&gt;</a:t>
            </a:r>
          </a:p>
          <a:p>
            <a:pPr lvl="0"/>
            <a:r>
              <a:rPr lang="en-US" b="1" dirty="0">
                <a:solidFill>
                  <a:schemeClr val="dk1"/>
                </a:solidFill>
                <a:latin typeface="Overpass Mono"/>
                <a:ea typeface="Overpass Mono"/>
                <a:cs typeface="Overpass Mono"/>
                <a:sym typeface="Overpass Mono"/>
              </a:rPr>
              <a:t>&lt;html </a:t>
            </a:r>
            <a:r>
              <a:rPr lang="en-US" b="1" dirty="0" err="1">
                <a:solidFill>
                  <a:schemeClr val="dk1"/>
                </a:solidFill>
                <a:latin typeface="Overpass Mono"/>
                <a:ea typeface="Overpass Mono"/>
                <a:cs typeface="Overpass Mono"/>
                <a:sym typeface="Overpass Mono"/>
              </a:rPr>
              <a:t>lang</a:t>
            </a:r>
            <a:r>
              <a:rPr lang="en-US" b="1" dirty="0">
                <a:solidFill>
                  <a:schemeClr val="dk1"/>
                </a:solidFill>
                <a:latin typeface="Overpass Mono"/>
                <a:ea typeface="Overpass Mono"/>
                <a:cs typeface="Overpass Mono"/>
                <a:sym typeface="Overpass Mono"/>
              </a:rPr>
              <a:t>="</a:t>
            </a:r>
            <a:r>
              <a:rPr lang="en-US" b="1" dirty="0" err="1">
                <a:solidFill>
                  <a:schemeClr val="dk1"/>
                </a:solidFill>
                <a:latin typeface="Overpass Mono"/>
                <a:ea typeface="Overpass Mono"/>
                <a:cs typeface="Overpass Mono"/>
                <a:sym typeface="Overpass Mono"/>
              </a:rPr>
              <a:t>en</a:t>
            </a:r>
            <a:r>
              <a:rPr lang="en-US" b="1" dirty="0">
                <a:solidFill>
                  <a:schemeClr val="dk1"/>
                </a:solidFill>
                <a:latin typeface="Overpass Mono"/>
                <a:ea typeface="Overpass Mono"/>
                <a:cs typeface="Overpass Mono"/>
                <a:sym typeface="Overpass Mono"/>
              </a:rPr>
              <a:t>"&gt;</a:t>
            </a:r>
          </a:p>
          <a:p>
            <a:pPr lvl="0"/>
            <a:r>
              <a:rPr lang="en-US" b="1" dirty="0">
                <a:solidFill>
                  <a:schemeClr val="dk1"/>
                </a:solidFill>
                <a:latin typeface="Overpass Mono"/>
                <a:ea typeface="Overpass Mono"/>
                <a:cs typeface="Overpass Mono"/>
                <a:sym typeface="Overpass Mono"/>
              </a:rPr>
              <a:t>&lt;head&gt;</a:t>
            </a:r>
          </a:p>
          <a:p>
            <a:pPr lvl="0"/>
            <a:r>
              <a:rPr lang="en-US" b="1" dirty="0">
                <a:solidFill>
                  <a:schemeClr val="dk1"/>
                </a:solidFill>
                <a:latin typeface="Overpass Mono"/>
                <a:ea typeface="Overpass Mono"/>
                <a:cs typeface="Overpass Mono"/>
                <a:sym typeface="Overpass Mono"/>
              </a:rPr>
              <a:t>  &lt;title&gt;</a:t>
            </a:r>
          </a:p>
          <a:p>
            <a:pPr lvl="0"/>
            <a:r>
              <a:rPr lang="en-US" b="1" dirty="0">
                <a:solidFill>
                  <a:schemeClr val="dk1"/>
                </a:solidFill>
                <a:latin typeface="Overpass Mono"/>
                <a:ea typeface="Overpass Mono"/>
                <a:cs typeface="Overpass Mono"/>
                <a:sym typeface="Overpass Mono"/>
              </a:rPr>
              <a:t>     Basic Example to Describe JavaScript</a:t>
            </a:r>
          </a:p>
          <a:p>
            <a:pPr lvl="0"/>
            <a:r>
              <a:rPr lang="en-US" b="1" dirty="0">
                <a:solidFill>
                  <a:schemeClr val="dk1"/>
                </a:solidFill>
                <a:latin typeface="Overpass Mono"/>
                <a:ea typeface="Overpass Mono"/>
                <a:cs typeface="Overpass Mono"/>
                <a:sym typeface="Overpass Mono"/>
              </a:rPr>
              <a:t>   &lt;/title&gt;</a:t>
            </a:r>
          </a:p>
          <a:p>
            <a:pPr lvl="0"/>
            <a:r>
              <a:rPr lang="en-US" b="1" dirty="0">
                <a:solidFill>
                  <a:schemeClr val="dk1"/>
                </a:solidFill>
                <a:latin typeface="Overpass Mono"/>
                <a:ea typeface="Overpass Mono"/>
                <a:cs typeface="Overpass Mono"/>
                <a:sym typeface="Overpass Mono"/>
              </a:rPr>
              <a:t>&lt;/head&gt;</a:t>
            </a:r>
          </a:p>
          <a:p>
            <a:pPr lvl="0"/>
            <a:endParaRPr lang="en-US" b="1" dirty="0">
              <a:solidFill>
                <a:schemeClr val="dk1"/>
              </a:solidFill>
              <a:latin typeface="Overpass Mono"/>
              <a:ea typeface="Overpass Mono"/>
              <a:cs typeface="Overpass Mono"/>
              <a:sym typeface="Overpass Mono"/>
            </a:endParaRPr>
          </a:p>
          <a:p>
            <a:pPr lvl="0"/>
            <a:r>
              <a:rPr lang="en-US" b="1" dirty="0">
                <a:solidFill>
                  <a:schemeClr val="dk1"/>
                </a:solidFill>
                <a:latin typeface="Overpass Mono"/>
                <a:ea typeface="Overpass Mono"/>
                <a:cs typeface="Overpass Mono"/>
                <a:sym typeface="Overpass Mono"/>
              </a:rPr>
              <a:t>&lt;body&gt;</a:t>
            </a:r>
          </a:p>
          <a:p>
            <a:pPr lvl="0"/>
            <a:r>
              <a:rPr lang="en-US" b="1" dirty="0">
                <a:solidFill>
                  <a:schemeClr val="dk1"/>
                </a:solidFill>
                <a:latin typeface="Overpass Mono"/>
                <a:ea typeface="Overpass Mono"/>
                <a:cs typeface="Overpass Mono"/>
                <a:sym typeface="Overpass Mono"/>
              </a:rPr>
              <a:t>    &lt;!-- JavaScript code can be embedded inside head section or body section --&gt;</a:t>
            </a:r>
          </a:p>
          <a:p>
            <a:pPr lvl="0"/>
            <a:r>
              <a:rPr lang="en-US" b="1" dirty="0">
                <a:solidFill>
                  <a:schemeClr val="dk1"/>
                </a:solidFill>
                <a:latin typeface="Overpass Mono"/>
                <a:ea typeface="Overpass Mono"/>
                <a:cs typeface="Overpass Mono"/>
                <a:sym typeface="Overpass Mono"/>
              </a:rPr>
              <a:t>     &lt;script&gt;</a:t>
            </a:r>
          </a:p>
          <a:p>
            <a:pPr lvl="0"/>
            <a:r>
              <a:rPr lang="en-US" b="1" dirty="0">
                <a:solidFill>
                  <a:schemeClr val="dk1"/>
                </a:solidFill>
                <a:latin typeface="Overpass Mono"/>
                <a:ea typeface="Overpass Mono"/>
                <a:cs typeface="Overpass Mono"/>
                <a:sym typeface="Overpass Mono"/>
              </a:rPr>
              <a:t>		console.log("Welcome to </a:t>
            </a:r>
            <a:r>
              <a:rPr lang="en-US" b="1" dirty="0" err="1">
                <a:solidFill>
                  <a:schemeClr val="dk1"/>
                </a:solidFill>
                <a:latin typeface="Overpass Mono"/>
                <a:ea typeface="Overpass Mono"/>
                <a:cs typeface="Overpass Mono"/>
                <a:sym typeface="Overpass Mono"/>
              </a:rPr>
              <a:t>GeeksforGeeks</a:t>
            </a:r>
            <a:r>
              <a:rPr lang="en-US" b="1" dirty="0">
                <a:solidFill>
                  <a:schemeClr val="dk1"/>
                </a:solidFill>
                <a:latin typeface="Overpass Mono"/>
                <a:ea typeface="Overpass Mono"/>
                <a:cs typeface="Overpass Mono"/>
                <a:sym typeface="Overpass Mono"/>
              </a:rPr>
              <a:t>");</a:t>
            </a:r>
          </a:p>
          <a:p>
            <a:pPr lvl="0"/>
            <a:r>
              <a:rPr lang="en-US" b="1" dirty="0">
                <a:solidFill>
                  <a:schemeClr val="dk1"/>
                </a:solidFill>
                <a:latin typeface="Overpass Mono"/>
                <a:ea typeface="Overpass Mono"/>
                <a:cs typeface="Overpass Mono"/>
                <a:sym typeface="Overpass Mono"/>
              </a:rPr>
              <a:t>	&lt;/script&gt;</a:t>
            </a:r>
          </a:p>
          <a:p>
            <a:pPr lvl="0"/>
            <a:r>
              <a:rPr lang="en-US" b="1" dirty="0">
                <a:solidFill>
                  <a:schemeClr val="dk1"/>
                </a:solidFill>
                <a:latin typeface="Overpass Mono"/>
                <a:ea typeface="Overpass Mono"/>
                <a:cs typeface="Overpass Mono"/>
                <a:sym typeface="Overpass Mono"/>
              </a:rPr>
              <a:t>&lt;/body&gt;</a:t>
            </a:r>
          </a:p>
          <a:p>
            <a:pPr marL="0" lvl="0" indent="0" algn="l" rtl="0">
              <a:spcBef>
                <a:spcPts val="0"/>
              </a:spcBef>
              <a:spcAft>
                <a:spcPts val="0"/>
              </a:spcAft>
              <a:buNone/>
            </a:pPr>
            <a:endParaRPr b="1" dirty="0">
              <a:solidFill>
                <a:schemeClr val="dk1"/>
              </a:solidFill>
              <a:latin typeface="Overpass Mono"/>
              <a:ea typeface="Overpass Mono"/>
              <a:cs typeface="Overpass Mono"/>
              <a:sym typeface="Overpass Mono"/>
            </a:endParaRPr>
          </a:p>
        </p:txBody>
      </p:sp>
      <p:sp>
        <p:nvSpPr>
          <p:cNvPr id="856" name="Google Shape;856;p50"/>
          <p:cNvSpPr txBox="1">
            <a:spLocks noGrp="1"/>
          </p:cNvSpPr>
          <p:nvPr>
            <p:ph type="title"/>
          </p:nvPr>
        </p:nvSpPr>
        <p:spPr>
          <a:xfrm>
            <a:off x="1278050" y="31590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Syntax for External JS</a:t>
            </a:r>
            <a:endParaRPr dirty="0"/>
          </a:p>
        </p:txBody>
      </p:sp>
      <p:sp>
        <p:nvSpPr>
          <p:cNvPr id="857" name="Google Shape;857;p50"/>
          <p:cNvSpPr/>
          <p:nvPr/>
        </p:nvSpPr>
        <p:spPr>
          <a:xfrm flipH="1">
            <a:off x="2606030" y="4017575"/>
            <a:ext cx="3175205" cy="316801"/>
          </a:xfrm>
          <a:custGeom>
            <a:avLst/>
            <a:gdLst/>
            <a:ahLst/>
            <a:cxnLst/>
            <a:rect l="l" t="t" r="r" b="b"/>
            <a:pathLst>
              <a:path w="16884" h="2775" extrusionOk="0">
                <a:moveTo>
                  <a:pt x="0" y="1"/>
                </a:moveTo>
                <a:lnTo>
                  <a:pt x="0" y="2775"/>
                </a:lnTo>
                <a:lnTo>
                  <a:pt x="16883" y="2775"/>
                </a:lnTo>
                <a:lnTo>
                  <a:pt x="16883" y="1"/>
                </a:ln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1754661" y="868396"/>
            <a:ext cx="5634678" cy="4275104"/>
          </a:xfrm>
          <a:prstGeom prst="rect">
            <a:avLst/>
          </a:prstGeom>
        </p:spPr>
      </p:pic>
    </p:spTree>
    <p:extLst>
      <p:ext uri="{BB962C8B-B14F-4D97-AF65-F5344CB8AC3E}">
        <p14:creationId xmlns:p14="http://schemas.microsoft.com/office/powerpoint/2010/main" val="33443907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r>
              <a:rPr lang="en-US" sz="2000" dirty="0"/>
              <a:t> mutability refers to what happens when you attempt to change a value</a:t>
            </a:r>
          </a:p>
          <a:p>
            <a:r>
              <a:rPr lang="en-US" sz="2000" dirty="0"/>
              <a:t>In contrast to Strings, arrays are </a:t>
            </a:r>
            <a:r>
              <a:rPr lang="en-US" sz="2000" b="1" dirty="0"/>
              <a:t>mutable</a:t>
            </a:r>
            <a:r>
              <a:rPr lang="en-US" sz="2000" dirty="0"/>
              <a:t>, meaning that individual items in an array can be edited without a new array being created.</a:t>
            </a:r>
          </a:p>
        </p:txBody>
      </p:sp>
      <p:pic>
        <p:nvPicPr>
          <p:cNvPr id="2" name="Picture 1"/>
          <p:cNvPicPr>
            <a:picLocks noChangeAspect="1"/>
          </p:cNvPicPr>
          <p:nvPr/>
        </p:nvPicPr>
        <p:blipFill>
          <a:blip r:embed="rId3"/>
          <a:stretch>
            <a:fillRect/>
          </a:stretch>
        </p:blipFill>
        <p:spPr>
          <a:xfrm>
            <a:off x="0" y="733860"/>
            <a:ext cx="9144000" cy="2498866"/>
          </a:xfrm>
          <a:prstGeom prst="rect">
            <a:avLst/>
          </a:prstGeom>
        </p:spPr>
      </p:pic>
    </p:spTree>
    <p:extLst>
      <p:ext uri="{BB962C8B-B14F-4D97-AF65-F5344CB8AC3E}">
        <p14:creationId xmlns:p14="http://schemas.microsoft.com/office/powerpoint/2010/main" val="14260649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0" y="1487336"/>
            <a:ext cx="9144000" cy="2168828"/>
          </a:xfrm>
          <a:prstGeom prst="rect">
            <a:avLst/>
          </a:prstGeom>
        </p:spPr>
      </p:pic>
    </p:spTree>
    <p:extLst>
      <p:ext uri="{BB962C8B-B14F-4D97-AF65-F5344CB8AC3E}">
        <p14:creationId xmlns:p14="http://schemas.microsoft.com/office/powerpoint/2010/main" val="861765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4137" y="795811"/>
            <a:ext cx="9144000" cy="3933401"/>
          </a:xfrm>
          <a:prstGeom prst="rect">
            <a:avLst/>
          </a:prstGeom>
        </p:spPr>
      </p:pic>
    </p:spTree>
    <p:extLst>
      <p:ext uri="{BB962C8B-B14F-4D97-AF65-F5344CB8AC3E}">
        <p14:creationId xmlns:p14="http://schemas.microsoft.com/office/powerpoint/2010/main" val="3723770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0" y="882610"/>
            <a:ext cx="9144000" cy="3378279"/>
          </a:xfrm>
          <a:prstGeom prst="rect">
            <a:avLst/>
          </a:prstGeom>
        </p:spPr>
      </p:pic>
    </p:spTree>
    <p:extLst>
      <p:ext uri="{BB962C8B-B14F-4D97-AF65-F5344CB8AC3E}">
        <p14:creationId xmlns:p14="http://schemas.microsoft.com/office/powerpoint/2010/main" val="42689327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254480" y="795811"/>
            <a:ext cx="8639175" cy="3895725"/>
          </a:xfrm>
          <a:prstGeom prst="rect">
            <a:avLst/>
          </a:prstGeom>
        </p:spPr>
      </p:pic>
    </p:spTree>
    <p:extLst>
      <p:ext uri="{BB962C8B-B14F-4D97-AF65-F5344CB8AC3E}">
        <p14:creationId xmlns:p14="http://schemas.microsoft.com/office/powerpoint/2010/main" val="3631567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182073" y="795811"/>
            <a:ext cx="8719613" cy="3085993"/>
          </a:xfrm>
          <a:prstGeom prst="rect">
            <a:avLst/>
          </a:prstGeom>
        </p:spPr>
      </p:pic>
    </p:spTree>
    <p:extLst>
      <p:ext uri="{BB962C8B-B14F-4D97-AF65-F5344CB8AC3E}">
        <p14:creationId xmlns:p14="http://schemas.microsoft.com/office/powerpoint/2010/main" val="14726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Arrays Methods</a:t>
            </a:r>
          </a:p>
        </p:txBody>
      </p:sp>
      <p:sp>
        <p:nvSpPr>
          <p:cNvPr id="5" name="Google Shape;341;p28"/>
          <p:cNvSpPr txBox="1">
            <a:spLocks noGrp="1"/>
          </p:cNvSpPr>
          <p:nvPr>
            <p:ph type="subTitle" idx="1"/>
          </p:nvPr>
        </p:nvSpPr>
        <p:spPr>
          <a:xfrm flipH="1">
            <a:off x="0" y="733860"/>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230668" y="733860"/>
            <a:ext cx="8686800" cy="4219575"/>
          </a:xfrm>
          <a:prstGeom prst="rect">
            <a:avLst/>
          </a:prstGeom>
        </p:spPr>
      </p:pic>
    </p:spTree>
    <p:extLst>
      <p:ext uri="{BB962C8B-B14F-4D97-AF65-F5344CB8AC3E}">
        <p14:creationId xmlns:p14="http://schemas.microsoft.com/office/powerpoint/2010/main" val="26371596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Multi dimensional Arrays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A </a:t>
            </a:r>
            <a:r>
              <a:rPr lang="en-US" sz="2000" b="1" dirty="0"/>
              <a:t>multi-dimensional array</a:t>
            </a:r>
            <a:r>
              <a:rPr lang="en-US" sz="2000" dirty="0"/>
              <a:t> is an array of arrays, meaning that the values inside the array are also arrays. </a:t>
            </a:r>
          </a:p>
          <a:p>
            <a:r>
              <a:rPr lang="en-US" sz="2000" dirty="0"/>
              <a:t>The </a:t>
            </a:r>
            <a:r>
              <a:rPr lang="en-US" sz="2000" i="1" dirty="0"/>
              <a:t>inner</a:t>
            </a:r>
            <a:r>
              <a:rPr lang="en-US" sz="2000" dirty="0"/>
              <a:t> arrays can store other values such as strings, numbers, or even more array.</a:t>
            </a:r>
          </a:p>
        </p:txBody>
      </p:sp>
      <p:pic>
        <p:nvPicPr>
          <p:cNvPr id="3" name="Picture 2"/>
          <p:cNvPicPr>
            <a:picLocks noChangeAspect="1"/>
          </p:cNvPicPr>
          <p:nvPr/>
        </p:nvPicPr>
        <p:blipFill>
          <a:blip r:embed="rId3"/>
          <a:stretch>
            <a:fillRect/>
          </a:stretch>
        </p:blipFill>
        <p:spPr>
          <a:xfrm>
            <a:off x="97943" y="1920021"/>
            <a:ext cx="8943975" cy="3800475"/>
          </a:xfrm>
          <a:prstGeom prst="rect">
            <a:avLst/>
          </a:prstGeom>
        </p:spPr>
      </p:pic>
    </p:spTree>
    <p:extLst>
      <p:ext uri="{BB962C8B-B14F-4D97-AF65-F5344CB8AC3E}">
        <p14:creationId xmlns:p14="http://schemas.microsoft.com/office/powerpoint/2010/main" val="42287887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Two Dimensional Arrays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The simplest form of a multi-dimensional array is a two dimensional array. </a:t>
            </a:r>
          </a:p>
          <a:p>
            <a:endParaRPr lang="en-US" sz="2000" dirty="0"/>
          </a:p>
          <a:p>
            <a:r>
              <a:rPr lang="en-US" sz="2000" dirty="0"/>
              <a:t>A two dimensional array is like a spreadsheet with rows and columns. </a:t>
            </a:r>
          </a:p>
          <a:p>
            <a:endParaRPr lang="en-US" sz="2000" dirty="0"/>
          </a:p>
          <a:p>
            <a:r>
              <a:rPr lang="en-US" sz="2000" dirty="0"/>
              <a:t>To access items in a two dimensional array, use square bracket notation and two indexes array[0][0]. </a:t>
            </a:r>
          </a:p>
          <a:p>
            <a:endParaRPr lang="en-US" sz="2000" dirty="0"/>
          </a:p>
          <a:p>
            <a:r>
              <a:rPr lang="en-US" sz="2000" dirty="0"/>
              <a:t>The first index is for the outer array, or the "row", and second index is for the inner array, or the "column".</a:t>
            </a:r>
          </a:p>
        </p:txBody>
      </p:sp>
    </p:spTree>
    <p:extLst>
      <p:ext uri="{BB962C8B-B14F-4D97-AF65-F5344CB8AC3E}">
        <p14:creationId xmlns:p14="http://schemas.microsoft.com/office/powerpoint/2010/main" val="41400622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Two Dimensional Arrays</a:t>
            </a:r>
          </a:p>
        </p:txBody>
      </p:sp>
      <p:pic>
        <p:nvPicPr>
          <p:cNvPr id="2" name="Picture 1"/>
          <p:cNvPicPr>
            <a:picLocks noChangeAspect="1"/>
          </p:cNvPicPr>
          <p:nvPr/>
        </p:nvPicPr>
        <p:blipFill>
          <a:blip r:embed="rId3"/>
          <a:stretch>
            <a:fillRect/>
          </a:stretch>
        </p:blipFill>
        <p:spPr>
          <a:xfrm>
            <a:off x="290512" y="28575"/>
            <a:ext cx="8562975" cy="5086350"/>
          </a:xfrm>
          <a:prstGeom prst="rect">
            <a:avLst/>
          </a:prstGeom>
        </p:spPr>
      </p:pic>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spTree>
    <p:extLst>
      <p:ext uri="{BB962C8B-B14F-4D97-AF65-F5344CB8AC3E}">
        <p14:creationId xmlns:p14="http://schemas.microsoft.com/office/powerpoint/2010/main" val="31672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b="0" dirty="0"/>
              <a:t>Getting response from Script</a:t>
            </a:r>
          </a:p>
        </p:txBody>
      </p:sp>
    </p:spTree>
    <p:extLst>
      <p:ext uri="{BB962C8B-B14F-4D97-AF65-F5344CB8AC3E}">
        <p14:creationId xmlns:p14="http://schemas.microsoft.com/office/powerpoint/2010/main" val="21901422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Two Dimensional Arrays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3" name="Picture 2"/>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583998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Two Dimensional Arrays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195262" y="685800"/>
            <a:ext cx="8753475" cy="3771900"/>
          </a:xfrm>
          <a:prstGeom prst="rect">
            <a:avLst/>
          </a:prstGeom>
        </p:spPr>
      </p:pic>
    </p:spTree>
    <p:extLst>
      <p:ext uri="{BB962C8B-B14F-4D97-AF65-F5344CB8AC3E}">
        <p14:creationId xmlns:p14="http://schemas.microsoft.com/office/powerpoint/2010/main" val="20304594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Array Exercise</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https://education.launchcode.org/intro-to-professional-web-dev/chapters/arrays/exercises.html</a:t>
            </a:r>
          </a:p>
        </p:txBody>
      </p:sp>
    </p:spTree>
    <p:extLst>
      <p:ext uri="{BB962C8B-B14F-4D97-AF65-F5344CB8AC3E}">
        <p14:creationId xmlns:p14="http://schemas.microsoft.com/office/powerpoint/2010/main" val="31797553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String &amp; Array Exercise</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https://education.launchcode.org/intro-to-professional-web-dev/chapters/arrays/studio.html</a:t>
            </a:r>
          </a:p>
        </p:txBody>
      </p:sp>
    </p:spTree>
    <p:extLst>
      <p:ext uri="{BB962C8B-B14F-4D97-AF65-F5344CB8AC3E}">
        <p14:creationId xmlns:p14="http://schemas.microsoft.com/office/powerpoint/2010/main" val="20048455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7419" y="1785170"/>
            <a:ext cx="4584980" cy="669000"/>
          </a:xfrm>
        </p:spPr>
        <p:txBody>
          <a:bodyPr/>
          <a:lstStyle/>
          <a:p>
            <a:pPr fontAlgn="base"/>
            <a:r>
              <a:rPr lang="en-US" sz="4000" dirty="0"/>
              <a:t>LOOPS</a:t>
            </a:r>
          </a:p>
        </p:txBody>
      </p:sp>
      <p:pic>
        <p:nvPicPr>
          <p:cNvPr id="2" name="Picture 1"/>
          <p:cNvPicPr>
            <a:picLocks noChangeAspect="1"/>
          </p:cNvPicPr>
          <p:nvPr/>
        </p:nvPicPr>
        <p:blipFill>
          <a:blip r:embed="rId2"/>
          <a:stretch>
            <a:fillRect/>
          </a:stretch>
        </p:blipFill>
        <p:spPr>
          <a:xfrm>
            <a:off x="220561" y="3196521"/>
            <a:ext cx="8620125" cy="1828800"/>
          </a:xfrm>
          <a:prstGeom prst="rect">
            <a:avLst/>
          </a:prstGeom>
        </p:spPr>
      </p:pic>
    </p:spTree>
    <p:extLst>
      <p:ext uri="{BB962C8B-B14F-4D97-AF65-F5344CB8AC3E}">
        <p14:creationId xmlns:p14="http://schemas.microsoft.com/office/powerpoint/2010/main" val="1451774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Iterations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When repeating the same action over and over again, a human is likely to make a mistake. Computers, however, possess the incredible ability to carry out repetitive tasks without making mistakes.</a:t>
            </a:r>
          </a:p>
          <a:p>
            <a:endParaRPr lang="en-US" sz="2000" dirty="0"/>
          </a:p>
          <a:p>
            <a:r>
              <a:rPr lang="en-US" sz="2000" dirty="0"/>
              <a:t>Learning about iteration using loops is also an opportunity to introduce one of the most widely-known mnemonic devices in programming: </a:t>
            </a:r>
            <a:r>
              <a:rPr lang="en-US" sz="2000" i="1" dirty="0"/>
              <a:t>Don't Repeat Yourself</a:t>
            </a:r>
            <a:r>
              <a:rPr lang="en-US" sz="2000" dirty="0"/>
              <a:t>, or </a:t>
            </a:r>
            <a:r>
              <a:rPr lang="en-US" sz="2000" b="1" dirty="0"/>
              <a:t>DRY</a:t>
            </a:r>
            <a:r>
              <a:rPr lang="en-US" sz="2000" dirty="0"/>
              <a:t>. A common piece of advice from instructors and experienced programmers is that you should "keep your code DRY.“</a:t>
            </a:r>
          </a:p>
          <a:p>
            <a:r>
              <a:rPr lang="en-US" sz="2000" dirty="0"/>
              <a:t>Types of Loops include:</a:t>
            </a:r>
          </a:p>
          <a:p>
            <a:pPr lvl="1" algn="l"/>
            <a:r>
              <a:rPr lang="en-US" sz="2000" dirty="0"/>
              <a:t>For loops</a:t>
            </a:r>
          </a:p>
          <a:p>
            <a:pPr lvl="1" algn="l"/>
            <a:r>
              <a:rPr lang="en-US" sz="2000" dirty="0"/>
              <a:t>While loops</a:t>
            </a:r>
          </a:p>
          <a:p>
            <a:pPr lvl="1" algn="l"/>
            <a:r>
              <a:rPr lang="en-US" sz="2000" dirty="0"/>
              <a:t>Break … Continue</a:t>
            </a:r>
          </a:p>
        </p:txBody>
      </p:sp>
    </p:spTree>
    <p:extLst>
      <p:ext uri="{BB962C8B-B14F-4D97-AF65-F5344CB8AC3E}">
        <p14:creationId xmlns:p14="http://schemas.microsoft.com/office/powerpoint/2010/main" val="14692767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For Loops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A for loop is typically used for definite iteration. </a:t>
            </a:r>
          </a:p>
          <a:p>
            <a:r>
              <a:rPr lang="en-US" sz="2000" dirty="0"/>
              <a:t>Definite iteration is the process of repeating a specific task with a specific data set. </a:t>
            </a:r>
          </a:p>
          <a:p>
            <a:r>
              <a:rPr lang="en-US" sz="2000" dirty="0"/>
              <a:t>When a for loop begins it can usually be determined exactly how many times it will execute: once for each item in the data set.</a:t>
            </a:r>
          </a:p>
        </p:txBody>
      </p:sp>
      <p:pic>
        <p:nvPicPr>
          <p:cNvPr id="3" name="Picture 2"/>
          <p:cNvPicPr>
            <a:picLocks noChangeAspect="1"/>
          </p:cNvPicPr>
          <p:nvPr/>
        </p:nvPicPr>
        <p:blipFill>
          <a:blip r:embed="rId3"/>
          <a:stretch>
            <a:fillRect/>
          </a:stretch>
        </p:blipFill>
        <p:spPr>
          <a:xfrm>
            <a:off x="3559918" y="3833812"/>
            <a:ext cx="5438775" cy="1133475"/>
          </a:xfrm>
          <a:prstGeom prst="rect">
            <a:avLst/>
          </a:prstGeom>
        </p:spPr>
      </p:pic>
      <p:pic>
        <p:nvPicPr>
          <p:cNvPr id="4" name="Picture 3"/>
          <p:cNvPicPr>
            <a:picLocks noChangeAspect="1"/>
          </p:cNvPicPr>
          <p:nvPr/>
        </p:nvPicPr>
        <p:blipFill>
          <a:blip r:embed="rId4"/>
          <a:stretch>
            <a:fillRect/>
          </a:stretch>
        </p:blipFill>
        <p:spPr>
          <a:xfrm>
            <a:off x="511918" y="2354316"/>
            <a:ext cx="6096000" cy="1228725"/>
          </a:xfrm>
          <a:prstGeom prst="rect">
            <a:avLst/>
          </a:prstGeom>
        </p:spPr>
      </p:pic>
    </p:spTree>
    <p:extLst>
      <p:ext uri="{BB962C8B-B14F-4D97-AF65-F5344CB8AC3E}">
        <p14:creationId xmlns:p14="http://schemas.microsoft.com/office/powerpoint/2010/main" val="17153441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For Loops Anatomy</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a:p>
            <a:endParaRPr lang="en-US" sz="2000" dirty="0"/>
          </a:p>
          <a:p>
            <a:endParaRPr lang="en-US" sz="2000" dirty="0"/>
          </a:p>
          <a:p>
            <a:endParaRPr lang="en-US" sz="2000" dirty="0"/>
          </a:p>
          <a:p>
            <a:endParaRPr lang="en-US" sz="2000" dirty="0"/>
          </a:p>
          <a:p>
            <a:pPr algn="ctr"/>
            <a:endParaRPr lang="en-US" sz="2000" b="1" u="sng" dirty="0"/>
          </a:p>
          <a:p>
            <a:pPr algn="ctr"/>
            <a:r>
              <a:rPr lang="en-US" sz="2000" b="1" u="sng" dirty="0"/>
              <a:t>Initial Expression: </a:t>
            </a:r>
          </a:p>
          <a:p>
            <a:pPr marL="114300" indent="0">
              <a:buNone/>
            </a:pPr>
            <a:r>
              <a:rPr lang="en-US" sz="2000" dirty="0"/>
              <a:t>The </a:t>
            </a:r>
            <a:r>
              <a:rPr lang="en-US" sz="2000" b="1" dirty="0"/>
              <a:t>initial expression</a:t>
            </a:r>
            <a:r>
              <a:rPr lang="en-US" sz="2000" dirty="0"/>
              <a:t> is executed once, before any iterations of the loop. It can be any expression, even the </a:t>
            </a:r>
            <a:r>
              <a:rPr lang="en-US" sz="2000" b="1" dirty="0"/>
              <a:t>empty expression</a:t>
            </a:r>
            <a:r>
              <a:rPr lang="en-US" sz="2000" dirty="0"/>
              <a:t> (which contains no code). However, it almost always declares and initializes a variable, known as the </a:t>
            </a:r>
            <a:r>
              <a:rPr lang="en-US" sz="2000" b="1" dirty="0"/>
              <a:t>loop variable</a:t>
            </a:r>
            <a:endParaRPr lang="en-US" sz="2000" dirty="0"/>
          </a:p>
        </p:txBody>
      </p:sp>
      <p:pic>
        <p:nvPicPr>
          <p:cNvPr id="4" name="Picture 3"/>
          <p:cNvPicPr>
            <a:picLocks noChangeAspect="1"/>
          </p:cNvPicPr>
          <p:nvPr/>
        </p:nvPicPr>
        <p:blipFill>
          <a:blip r:embed="rId3"/>
          <a:stretch>
            <a:fillRect/>
          </a:stretch>
        </p:blipFill>
        <p:spPr>
          <a:xfrm>
            <a:off x="590824" y="743040"/>
            <a:ext cx="8305533" cy="1674084"/>
          </a:xfrm>
          <a:prstGeom prst="rect">
            <a:avLst/>
          </a:prstGeom>
        </p:spPr>
      </p:pic>
    </p:spTree>
    <p:extLst>
      <p:ext uri="{BB962C8B-B14F-4D97-AF65-F5344CB8AC3E}">
        <p14:creationId xmlns:p14="http://schemas.microsoft.com/office/powerpoint/2010/main" val="16915427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For Loops Anatomy</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a:p>
            <a:endParaRPr lang="en-US" sz="2000" dirty="0"/>
          </a:p>
          <a:p>
            <a:endParaRPr lang="en-US" sz="2000" dirty="0"/>
          </a:p>
          <a:p>
            <a:endParaRPr lang="en-US" sz="2000" dirty="0"/>
          </a:p>
          <a:p>
            <a:endParaRPr lang="en-US" sz="2000" dirty="0"/>
          </a:p>
          <a:p>
            <a:pPr algn="ctr"/>
            <a:endParaRPr lang="en-US" sz="2000" b="1" u="sng" dirty="0"/>
          </a:p>
          <a:p>
            <a:pPr marL="114300" indent="0" algn="ctr">
              <a:buNone/>
            </a:pPr>
            <a:r>
              <a:rPr lang="en-US" sz="2000" b="1" u="sng" dirty="0"/>
              <a:t>2. Loop Condition: </a:t>
            </a:r>
          </a:p>
          <a:p>
            <a:pPr marL="114300" indent="0">
              <a:buNone/>
            </a:pPr>
            <a:r>
              <a:rPr lang="en-US" sz="2000" dirty="0"/>
              <a:t>The loop condition is executed before each loop iteration. It is always a </a:t>
            </a:r>
            <a:r>
              <a:rPr lang="en-US" sz="2000" dirty="0" err="1"/>
              <a:t>boolean</a:t>
            </a:r>
            <a:r>
              <a:rPr lang="en-US" sz="2000" dirty="0"/>
              <a:t> expression, evaluating to true or false. If the condition is true, the loop body executes. If the condition is false, loop execution stops and the program continues with the next line of code below the loop	</a:t>
            </a:r>
          </a:p>
        </p:txBody>
      </p:sp>
      <p:pic>
        <p:nvPicPr>
          <p:cNvPr id="4" name="Picture 3"/>
          <p:cNvPicPr>
            <a:picLocks noChangeAspect="1"/>
          </p:cNvPicPr>
          <p:nvPr/>
        </p:nvPicPr>
        <p:blipFill>
          <a:blip r:embed="rId3"/>
          <a:stretch>
            <a:fillRect/>
          </a:stretch>
        </p:blipFill>
        <p:spPr>
          <a:xfrm>
            <a:off x="590824" y="743040"/>
            <a:ext cx="8305533" cy="1674084"/>
          </a:xfrm>
          <a:prstGeom prst="rect">
            <a:avLst/>
          </a:prstGeom>
        </p:spPr>
      </p:pic>
    </p:spTree>
    <p:extLst>
      <p:ext uri="{BB962C8B-B14F-4D97-AF65-F5344CB8AC3E}">
        <p14:creationId xmlns:p14="http://schemas.microsoft.com/office/powerpoint/2010/main" val="30112515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For Loops Anatomy</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a:p>
            <a:endParaRPr lang="en-US" sz="2000" dirty="0"/>
          </a:p>
          <a:p>
            <a:endParaRPr lang="en-US" sz="2000" dirty="0"/>
          </a:p>
          <a:p>
            <a:endParaRPr lang="en-US" sz="2000" dirty="0"/>
          </a:p>
          <a:p>
            <a:endParaRPr lang="en-US" sz="2000" dirty="0"/>
          </a:p>
          <a:p>
            <a:pPr algn="ctr"/>
            <a:endParaRPr lang="en-US" sz="2000" b="1" u="sng" dirty="0"/>
          </a:p>
          <a:p>
            <a:pPr marL="114300" indent="0" algn="ctr">
              <a:buNone/>
            </a:pPr>
            <a:r>
              <a:rPr lang="en-US" sz="2000" b="1" u="sng" dirty="0"/>
              <a:t>2. Update Expression: </a:t>
            </a:r>
          </a:p>
          <a:p>
            <a:pPr marL="114300" indent="0">
              <a:buNone/>
            </a:pPr>
            <a:r>
              <a:rPr lang="en-US" sz="2000" dirty="0"/>
              <a:t>This expression executes after every iteration of the loop. While this expression may be anything, it most often updates the value of the loop variable</a:t>
            </a:r>
          </a:p>
        </p:txBody>
      </p:sp>
      <p:pic>
        <p:nvPicPr>
          <p:cNvPr id="4" name="Picture 3"/>
          <p:cNvPicPr>
            <a:picLocks noChangeAspect="1"/>
          </p:cNvPicPr>
          <p:nvPr/>
        </p:nvPicPr>
        <p:blipFill>
          <a:blip r:embed="rId3"/>
          <a:stretch>
            <a:fillRect/>
          </a:stretch>
        </p:blipFill>
        <p:spPr>
          <a:xfrm>
            <a:off x="590824" y="743040"/>
            <a:ext cx="8305533" cy="1674084"/>
          </a:xfrm>
          <a:prstGeom prst="rect">
            <a:avLst/>
          </a:prstGeom>
        </p:spPr>
      </p:pic>
    </p:spTree>
    <p:extLst>
      <p:ext uri="{BB962C8B-B14F-4D97-AF65-F5344CB8AC3E}">
        <p14:creationId xmlns:p14="http://schemas.microsoft.com/office/powerpoint/2010/main" val="4076030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Alert, Prompt &amp; Console</a:t>
            </a:r>
          </a:p>
        </p:txBody>
      </p:sp>
      <p:sp>
        <p:nvSpPr>
          <p:cNvPr id="341" name="Google Shape;341;p28"/>
          <p:cNvSpPr txBox="1">
            <a:spLocks noGrp="1"/>
          </p:cNvSpPr>
          <p:nvPr>
            <p:ph type="subTitle" idx="1"/>
          </p:nvPr>
        </p:nvSpPr>
        <p:spPr>
          <a:xfrm flipH="1">
            <a:off x="665813" y="1102349"/>
            <a:ext cx="7704000" cy="3294000"/>
          </a:xfrm>
          <a:prstGeom prst="rect">
            <a:avLst/>
          </a:prstGeom>
        </p:spPr>
        <p:txBody>
          <a:bodyPr spcFirstLastPara="1" wrap="square" lIns="91425" tIns="91425" rIns="91425" bIns="91425" anchor="t" anchorCtr="0">
            <a:noAutofit/>
          </a:bodyPr>
          <a:lstStyle/>
          <a:p>
            <a:pPr marL="342900">
              <a:lnSpc>
                <a:spcPct val="150000"/>
              </a:lnSpc>
              <a:buFont typeface="Arial" panose="020B0604020202020204" pitchFamily="34" charset="0"/>
              <a:buChar char="•"/>
            </a:pPr>
            <a:r>
              <a:rPr lang="en-US" sz="1800" b="1" u="sng" dirty="0"/>
              <a:t>Alert</a:t>
            </a:r>
            <a:r>
              <a:rPr lang="en-US" sz="1800" dirty="0"/>
              <a:t> is a window property that sends a popup message to the users browser.</a:t>
            </a:r>
          </a:p>
          <a:p>
            <a:pPr marL="0" indent="0">
              <a:lnSpc>
                <a:spcPct val="150000"/>
              </a:lnSpc>
              <a:buNone/>
            </a:pPr>
            <a:r>
              <a:rPr lang="en-US" sz="1400" b="1" dirty="0">
                <a:latin typeface="Fira Code" panose="020B0809050000020004" pitchFamily="49" charset="0"/>
                <a:ea typeface="Fira Code" panose="020B0809050000020004" pitchFamily="49" charset="0"/>
                <a:cs typeface="Fira Code" panose="020B0809050000020004" pitchFamily="49" charset="0"/>
              </a:rPr>
              <a:t>	alert()		OR 		</a:t>
            </a:r>
            <a:r>
              <a:rPr lang="en-US" sz="1400" b="1" dirty="0" err="1">
                <a:latin typeface="Fira Code" panose="020B0809050000020004" pitchFamily="49" charset="0"/>
                <a:ea typeface="Fira Code" panose="020B0809050000020004" pitchFamily="49" charset="0"/>
                <a:cs typeface="Fira Code" panose="020B0809050000020004" pitchFamily="49" charset="0"/>
              </a:rPr>
              <a:t>window.alert</a:t>
            </a:r>
            <a:r>
              <a:rPr lang="en-US" sz="1400" b="1" dirty="0">
                <a:latin typeface="Fira Code" panose="020B0809050000020004" pitchFamily="49" charset="0"/>
                <a:ea typeface="Fira Code" panose="020B0809050000020004" pitchFamily="49" charset="0"/>
                <a:cs typeface="Fira Code" panose="020B0809050000020004" pitchFamily="49" charset="0"/>
              </a:rPr>
              <a:t>();</a:t>
            </a:r>
          </a:p>
          <a:p>
            <a:pPr marL="342900">
              <a:lnSpc>
                <a:spcPct val="150000"/>
              </a:lnSpc>
              <a:buFont typeface="Arial" panose="020B0604020202020204" pitchFamily="34" charset="0"/>
              <a:buChar char="•"/>
            </a:pPr>
            <a:r>
              <a:rPr lang="en-US" sz="1800" b="1" u="sng" dirty="0"/>
              <a:t>Prompt</a:t>
            </a:r>
            <a:r>
              <a:rPr lang="en-US" sz="1800" b="1" dirty="0"/>
              <a:t> </a:t>
            </a:r>
            <a:r>
              <a:rPr lang="en-US" sz="1800" dirty="0"/>
              <a:t>asks for user’s input.</a:t>
            </a:r>
          </a:p>
          <a:p>
            <a:pPr marL="0" indent="0">
              <a:lnSpc>
                <a:spcPct val="150000"/>
              </a:lnSpc>
              <a:buNone/>
            </a:pPr>
            <a:r>
              <a:rPr lang="en-US" sz="1800" dirty="0">
                <a:latin typeface="Fira Code" panose="020B0809050000020004" pitchFamily="49" charset="0"/>
                <a:ea typeface="Fira Code" panose="020B0809050000020004" pitchFamily="49" charset="0"/>
                <a:cs typeface="Fira Code" panose="020B0809050000020004" pitchFamily="49" charset="0"/>
              </a:rPr>
              <a:t>	</a:t>
            </a:r>
            <a:r>
              <a:rPr lang="en-US" sz="1600" b="1" dirty="0">
                <a:latin typeface="Fira Code" panose="020B0809050000020004" pitchFamily="49" charset="0"/>
                <a:ea typeface="Fira Code" panose="020B0809050000020004" pitchFamily="49" charset="0"/>
                <a:cs typeface="Fira Code" panose="020B0809050000020004" pitchFamily="49" charset="0"/>
              </a:rPr>
              <a:t>prompt(question, </a:t>
            </a:r>
            <a:r>
              <a:rPr lang="en-US" sz="1600" b="1" dirty="0" err="1">
                <a:latin typeface="Fira Code" panose="020B0809050000020004" pitchFamily="49" charset="0"/>
                <a:ea typeface="Fira Code" panose="020B0809050000020004" pitchFamily="49" charset="0"/>
                <a:cs typeface="Fira Code" panose="020B0809050000020004" pitchFamily="49" charset="0"/>
              </a:rPr>
              <a:t>defaultValue</a:t>
            </a:r>
            <a:r>
              <a:rPr lang="en-US" sz="1600" b="1" dirty="0">
                <a:latin typeface="Fira Code" panose="020B0809050000020004" pitchFamily="49" charset="0"/>
                <a:ea typeface="Fira Code" panose="020B0809050000020004" pitchFamily="49" charset="0"/>
                <a:cs typeface="Fira Code" panose="020B0809050000020004" pitchFamily="49" charset="0"/>
              </a:rPr>
              <a:t>)		prompt(“How are you doing?”, “Fine, Thank you”);</a:t>
            </a:r>
          </a:p>
          <a:p>
            <a:pPr marL="342900">
              <a:lnSpc>
                <a:spcPct val="150000"/>
              </a:lnSpc>
              <a:buFont typeface="Arial" panose="020B0604020202020204" pitchFamily="34" charset="0"/>
              <a:buChar char="•"/>
            </a:pPr>
            <a:r>
              <a:rPr lang="en-US" sz="1800" b="1" u="sng" dirty="0"/>
              <a:t>Console</a:t>
            </a:r>
            <a:r>
              <a:rPr lang="en-US" sz="1800" b="1" dirty="0"/>
              <a:t> </a:t>
            </a:r>
            <a:r>
              <a:rPr lang="en-US" sz="1800" dirty="0"/>
              <a:t>is used to display output on the browser’s console or a JavaScript Console</a:t>
            </a:r>
            <a:endParaRPr lang="en-US" sz="1800" b="1" u="sng" dirty="0"/>
          </a:p>
          <a:p>
            <a:pPr marL="342900">
              <a:lnSpc>
                <a:spcPct val="150000"/>
              </a:lnSpc>
            </a:pPr>
            <a:endParaRPr lang="en-US" sz="1800" dirty="0"/>
          </a:p>
        </p:txBody>
      </p:sp>
    </p:spTree>
    <p:extLst>
      <p:ext uri="{BB962C8B-B14F-4D97-AF65-F5344CB8AC3E}">
        <p14:creationId xmlns:p14="http://schemas.microsoft.com/office/powerpoint/2010/main" val="106312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anim calcmode="lin" valueType="num">
                                      <p:cBhvr>
                                        <p:cTn id="29" dur="1000" fill="hold"/>
                                        <p:tgtEl>
                                          <p:spTgt spid="34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4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41">
                                            <p:txEl>
                                              <p:pRg st="4" end="4"/>
                                            </p:txEl>
                                          </p:spTgt>
                                        </p:tgtEl>
                                        <p:attrNameLst>
                                          <p:attrName>style.visibility</p:attrName>
                                        </p:attrNameLst>
                                      </p:cBhvr>
                                      <p:to>
                                        <p:strVal val="visible"/>
                                      </p:to>
                                    </p:set>
                                    <p:animEffect transition="in" filter="fade">
                                      <p:cBhvr>
                                        <p:cTn id="35" dur="1000"/>
                                        <p:tgtEl>
                                          <p:spTgt spid="341">
                                            <p:txEl>
                                              <p:pRg st="4" end="4"/>
                                            </p:txEl>
                                          </p:spTgt>
                                        </p:tgtEl>
                                      </p:cBhvr>
                                    </p:animEffect>
                                    <p:anim calcmode="lin" valueType="num">
                                      <p:cBhvr>
                                        <p:cTn id="36" dur="1000" fill="hold"/>
                                        <p:tgtEl>
                                          <p:spTgt spid="34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4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For Loops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1925552" y="0"/>
            <a:ext cx="5292896" cy="5143500"/>
          </a:xfrm>
          <a:prstGeom prst="rect">
            <a:avLst/>
          </a:prstGeom>
        </p:spPr>
      </p:pic>
    </p:spTree>
    <p:extLst>
      <p:ext uri="{BB962C8B-B14F-4D97-AF65-F5344CB8AC3E}">
        <p14:creationId xmlns:p14="http://schemas.microsoft.com/office/powerpoint/2010/main" val="1158435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Iterating on Strings</a:t>
            </a:r>
          </a:p>
        </p:txBody>
      </p:sp>
      <p:pic>
        <p:nvPicPr>
          <p:cNvPr id="3" name="Picture 2"/>
          <p:cNvPicPr>
            <a:picLocks noChangeAspect="1"/>
          </p:cNvPicPr>
          <p:nvPr/>
        </p:nvPicPr>
        <p:blipFill>
          <a:blip r:embed="rId3"/>
          <a:stretch>
            <a:fillRect/>
          </a:stretch>
        </p:blipFill>
        <p:spPr>
          <a:xfrm>
            <a:off x="1" y="628352"/>
            <a:ext cx="9144000" cy="4515148"/>
          </a:xfrm>
          <a:prstGeom prst="rect">
            <a:avLst/>
          </a:prstGeom>
        </p:spPr>
      </p:pic>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spTree>
    <p:extLst>
      <p:ext uri="{BB962C8B-B14F-4D97-AF65-F5344CB8AC3E}">
        <p14:creationId xmlns:p14="http://schemas.microsoft.com/office/powerpoint/2010/main" val="4815180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Iterating on Arrays</a:t>
            </a:r>
          </a:p>
        </p:txBody>
      </p:sp>
      <p:pic>
        <p:nvPicPr>
          <p:cNvPr id="2" name="Picture 1"/>
          <p:cNvPicPr>
            <a:picLocks noChangeAspect="1"/>
          </p:cNvPicPr>
          <p:nvPr/>
        </p:nvPicPr>
        <p:blipFill>
          <a:blip r:embed="rId3"/>
          <a:stretch>
            <a:fillRect/>
          </a:stretch>
        </p:blipFill>
        <p:spPr>
          <a:xfrm>
            <a:off x="0" y="618958"/>
            <a:ext cx="9144000" cy="4527030"/>
          </a:xfrm>
          <a:prstGeom prst="rect">
            <a:avLst/>
          </a:prstGeom>
        </p:spPr>
      </p:pic>
    </p:spTree>
    <p:extLst>
      <p:ext uri="{BB962C8B-B14F-4D97-AF65-F5344CB8AC3E}">
        <p14:creationId xmlns:p14="http://schemas.microsoft.com/office/powerpoint/2010/main" val="34329610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Example</a:t>
            </a:r>
          </a:p>
        </p:txBody>
      </p:sp>
      <p:pic>
        <p:nvPicPr>
          <p:cNvPr id="3" name="Picture 2"/>
          <p:cNvPicPr>
            <a:picLocks noChangeAspect="1"/>
          </p:cNvPicPr>
          <p:nvPr/>
        </p:nvPicPr>
        <p:blipFill>
          <a:blip r:embed="rId3"/>
          <a:stretch>
            <a:fillRect/>
          </a:stretch>
        </p:blipFill>
        <p:spPr>
          <a:xfrm>
            <a:off x="261937" y="1128712"/>
            <a:ext cx="8620125" cy="2886075"/>
          </a:xfrm>
          <a:prstGeom prst="rect">
            <a:avLst/>
          </a:prstGeom>
        </p:spPr>
      </p:pic>
    </p:spTree>
    <p:extLst>
      <p:ext uri="{BB962C8B-B14F-4D97-AF65-F5344CB8AC3E}">
        <p14:creationId xmlns:p14="http://schemas.microsoft.com/office/powerpoint/2010/main" val="348223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Example</a:t>
            </a:r>
          </a:p>
        </p:txBody>
      </p:sp>
      <p:pic>
        <p:nvPicPr>
          <p:cNvPr id="2" name="Picture 1"/>
          <p:cNvPicPr>
            <a:picLocks noChangeAspect="1"/>
          </p:cNvPicPr>
          <p:nvPr/>
        </p:nvPicPr>
        <p:blipFill rotWithShape="1">
          <a:blip r:embed="rId3"/>
          <a:srcRect l="1608" t="10548" r="50629" b="7823"/>
          <a:stretch/>
        </p:blipFill>
        <p:spPr>
          <a:xfrm>
            <a:off x="1309653" y="126811"/>
            <a:ext cx="6375224" cy="1661480"/>
          </a:xfrm>
          <a:prstGeom prst="rect">
            <a:avLst/>
          </a:prstGeom>
        </p:spPr>
      </p:pic>
      <p:pic>
        <p:nvPicPr>
          <p:cNvPr id="4" name="Picture 3"/>
          <p:cNvPicPr>
            <a:picLocks noChangeAspect="1"/>
          </p:cNvPicPr>
          <p:nvPr/>
        </p:nvPicPr>
        <p:blipFill>
          <a:blip r:embed="rId4"/>
          <a:stretch>
            <a:fillRect/>
          </a:stretch>
        </p:blipFill>
        <p:spPr>
          <a:xfrm>
            <a:off x="303567" y="1897540"/>
            <a:ext cx="8639175" cy="2857500"/>
          </a:xfrm>
          <a:prstGeom prst="rect">
            <a:avLst/>
          </a:prstGeom>
        </p:spPr>
      </p:pic>
    </p:spTree>
    <p:extLst>
      <p:ext uri="{BB962C8B-B14F-4D97-AF65-F5344CB8AC3E}">
        <p14:creationId xmlns:p14="http://schemas.microsoft.com/office/powerpoint/2010/main" val="2351103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Example</a:t>
            </a:r>
          </a:p>
        </p:txBody>
      </p:sp>
      <p:pic>
        <p:nvPicPr>
          <p:cNvPr id="2" name="Picture 1"/>
          <p:cNvPicPr>
            <a:picLocks noChangeAspect="1"/>
          </p:cNvPicPr>
          <p:nvPr/>
        </p:nvPicPr>
        <p:blipFill rotWithShape="1">
          <a:blip r:embed="rId3"/>
          <a:srcRect l="1608" t="10548" r="50629" b="7823"/>
          <a:stretch/>
        </p:blipFill>
        <p:spPr>
          <a:xfrm>
            <a:off x="1309653" y="126811"/>
            <a:ext cx="6375224" cy="1661480"/>
          </a:xfrm>
          <a:prstGeom prst="rect">
            <a:avLst/>
          </a:prstGeom>
        </p:spPr>
      </p:pic>
      <p:pic>
        <p:nvPicPr>
          <p:cNvPr id="3" name="Picture 2"/>
          <p:cNvPicPr>
            <a:picLocks noChangeAspect="1"/>
          </p:cNvPicPr>
          <p:nvPr/>
        </p:nvPicPr>
        <p:blipFill>
          <a:blip r:embed="rId4"/>
          <a:stretch>
            <a:fillRect/>
          </a:stretch>
        </p:blipFill>
        <p:spPr>
          <a:xfrm>
            <a:off x="258940" y="1901336"/>
            <a:ext cx="8677275" cy="3028950"/>
          </a:xfrm>
          <a:prstGeom prst="rect">
            <a:avLst/>
          </a:prstGeom>
        </p:spPr>
      </p:pic>
    </p:spTree>
    <p:extLst>
      <p:ext uri="{BB962C8B-B14F-4D97-AF65-F5344CB8AC3E}">
        <p14:creationId xmlns:p14="http://schemas.microsoft.com/office/powerpoint/2010/main" val="6659197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71450" y="357187"/>
            <a:ext cx="8801100" cy="4429125"/>
          </a:xfrm>
          <a:prstGeom prst="rect">
            <a:avLst/>
          </a:prstGeom>
        </p:spPr>
      </p:pic>
    </p:spTree>
    <p:extLst>
      <p:ext uri="{BB962C8B-B14F-4D97-AF65-F5344CB8AC3E}">
        <p14:creationId xmlns:p14="http://schemas.microsoft.com/office/powerpoint/2010/main" val="30717822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3"/>
          <a:stretch>
            <a:fillRect/>
          </a:stretch>
        </p:blipFill>
        <p:spPr>
          <a:xfrm>
            <a:off x="80962" y="357187"/>
            <a:ext cx="8982075" cy="4429125"/>
          </a:xfrm>
          <a:prstGeom prst="rect">
            <a:avLst/>
          </a:prstGeom>
        </p:spPr>
      </p:pic>
    </p:spTree>
    <p:extLst>
      <p:ext uri="{BB962C8B-B14F-4D97-AF65-F5344CB8AC3E}">
        <p14:creationId xmlns:p14="http://schemas.microsoft.com/office/powerpoint/2010/main" val="40213177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00012" y="542925"/>
            <a:ext cx="8943975" cy="4057650"/>
          </a:xfrm>
          <a:prstGeom prst="rect">
            <a:avLst/>
          </a:prstGeom>
        </p:spPr>
      </p:pic>
    </p:spTree>
    <p:extLst>
      <p:ext uri="{BB962C8B-B14F-4D97-AF65-F5344CB8AC3E}">
        <p14:creationId xmlns:p14="http://schemas.microsoft.com/office/powerpoint/2010/main" val="38088120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While Loops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A while loop will continue to repeat as long as its </a:t>
            </a:r>
            <a:r>
              <a:rPr lang="en-US" sz="2000" dirty="0" err="1"/>
              <a:t>boolean</a:t>
            </a:r>
            <a:r>
              <a:rPr lang="en-US" sz="2000" dirty="0"/>
              <a:t> expression evaluates to true. The condition typically includes a value or variable that is updated within the loop, so that the expression eventually becomes false</a:t>
            </a:r>
          </a:p>
        </p:txBody>
      </p:sp>
      <p:pic>
        <p:nvPicPr>
          <p:cNvPr id="8" name="Picture 7"/>
          <p:cNvPicPr>
            <a:picLocks noChangeAspect="1"/>
          </p:cNvPicPr>
          <p:nvPr/>
        </p:nvPicPr>
        <p:blipFill>
          <a:blip r:embed="rId3"/>
          <a:stretch>
            <a:fillRect/>
          </a:stretch>
        </p:blipFill>
        <p:spPr>
          <a:xfrm>
            <a:off x="1186824" y="2250784"/>
            <a:ext cx="5959994" cy="1332234"/>
          </a:xfrm>
          <a:prstGeom prst="rect">
            <a:avLst/>
          </a:prstGeom>
        </p:spPr>
      </p:pic>
    </p:spTree>
    <p:extLst>
      <p:ext uri="{BB962C8B-B14F-4D97-AF65-F5344CB8AC3E}">
        <p14:creationId xmlns:p14="http://schemas.microsoft.com/office/powerpoint/2010/main" val="221544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chemeClr val="dk2"/>
                </a:solidFill>
              </a:rPr>
              <a:t>Comments</a:t>
            </a:r>
            <a:r>
              <a:rPr lang="en-US" dirty="0"/>
              <a:t> </a:t>
            </a:r>
          </a:p>
        </p:txBody>
      </p:sp>
      <p:sp>
        <p:nvSpPr>
          <p:cNvPr id="3" name="Content Placeholder 2"/>
          <p:cNvSpPr>
            <a:spLocks noGrp="1"/>
          </p:cNvSpPr>
          <p:nvPr>
            <p:ph idx="1"/>
          </p:nvPr>
        </p:nvSpPr>
        <p:spPr/>
        <p:txBody>
          <a:bodyPr spcFirstLastPara="1" vert="horz" wrap="square" lIns="68580" tIns="34290" rIns="68580" bIns="34290" rtlCol="0" anchor="t" anchorCtr="0">
            <a:normAutofit/>
          </a:bodyPr>
          <a:lstStyle/>
          <a:p>
            <a:r>
              <a:rPr lang="en-US" dirty="0">
                <a:latin typeface="Anaheim" panose="020B0604020202020204" charset="0"/>
              </a:rPr>
              <a:t>These are used to leave notes in our code without it being in the way and its never executed.</a:t>
            </a:r>
          </a:p>
          <a:p>
            <a:r>
              <a:rPr lang="en-US" dirty="0">
                <a:latin typeface="Anaheim" panose="020B0604020202020204" charset="0"/>
              </a:rPr>
              <a:t>Types are</a:t>
            </a:r>
          </a:p>
          <a:p>
            <a:pPr lvl="1"/>
            <a:r>
              <a:rPr lang="en-US" sz="1600" b="1" i="1" dirty="0">
                <a:latin typeface="Anaheim" panose="020B0604020202020204" charset="0"/>
              </a:rPr>
              <a:t>Single Line : </a:t>
            </a:r>
          </a:p>
          <a:p>
            <a:pPr marL="596900" lvl="1" indent="0">
              <a:buNone/>
            </a:pPr>
            <a:r>
              <a:rPr lang="en-US" sz="1600" dirty="0">
                <a:latin typeface="Anaheim" panose="020B0604020202020204" charset="0"/>
              </a:rPr>
              <a:t>	   // this is a comment</a:t>
            </a:r>
          </a:p>
          <a:p>
            <a:pPr lvl="1"/>
            <a:r>
              <a:rPr lang="en-US" sz="1600" b="1" i="1" dirty="0">
                <a:latin typeface="Anaheim" panose="020B0604020202020204" charset="0"/>
              </a:rPr>
              <a:t>Multiline: </a:t>
            </a:r>
          </a:p>
          <a:p>
            <a:pPr marL="1054100" lvl="2" indent="0">
              <a:buNone/>
            </a:pPr>
            <a:r>
              <a:rPr lang="en-US" sz="1600" dirty="0">
                <a:latin typeface="Anaheim" panose="020B0604020202020204" charset="0"/>
              </a:rPr>
              <a:t>/* comment comment comment */</a:t>
            </a:r>
          </a:p>
        </p:txBody>
      </p:sp>
    </p:spTree>
    <p:extLst>
      <p:ext uri="{BB962C8B-B14F-4D97-AF65-F5344CB8AC3E}">
        <p14:creationId xmlns:p14="http://schemas.microsoft.com/office/powerpoint/2010/main" val="30811867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While Loops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pic>
        <p:nvPicPr>
          <p:cNvPr id="2" name="Picture 1"/>
          <p:cNvPicPr>
            <a:picLocks noChangeAspect="1"/>
          </p:cNvPicPr>
          <p:nvPr/>
        </p:nvPicPr>
        <p:blipFill>
          <a:blip r:embed="rId3"/>
          <a:stretch>
            <a:fillRect/>
          </a:stretch>
        </p:blipFill>
        <p:spPr>
          <a:xfrm>
            <a:off x="1385887" y="71437"/>
            <a:ext cx="6372225" cy="5000625"/>
          </a:xfrm>
          <a:prstGeom prst="rect">
            <a:avLst/>
          </a:prstGeom>
        </p:spPr>
      </p:pic>
    </p:spTree>
    <p:extLst>
      <p:ext uri="{BB962C8B-B14F-4D97-AF65-F5344CB8AC3E}">
        <p14:creationId xmlns:p14="http://schemas.microsoft.com/office/powerpoint/2010/main" val="3205376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While Loops</a:t>
            </a:r>
          </a:p>
        </p:txBody>
      </p:sp>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r>
              <a:rPr lang="en-US" sz="2000" dirty="0"/>
              <a:t>A while loop will continue to repeat as long as its </a:t>
            </a:r>
            <a:r>
              <a:rPr lang="en-US" sz="2000" dirty="0" err="1"/>
              <a:t>boolean</a:t>
            </a:r>
            <a:r>
              <a:rPr lang="en-US" sz="2000" dirty="0"/>
              <a:t> expression evaluates to true. The condition typically includes a value or variable that is updated within the loop, so that the expression eventually becomes false</a:t>
            </a:r>
          </a:p>
        </p:txBody>
      </p:sp>
      <p:pic>
        <p:nvPicPr>
          <p:cNvPr id="8" name="Picture 7"/>
          <p:cNvPicPr>
            <a:picLocks noChangeAspect="1"/>
          </p:cNvPicPr>
          <p:nvPr/>
        </p:nvPicPr>
        <p:blipFill>
          <a:blip r:embed="rId3"/>
          <a:stretch>
            <a:fillRect/>
          </a:stretch>
        </p:blipFill>
        <p:spPr>
          <a:xfrm>
            <a:off x="1186824" y="2250784"/>
            <a:ext cx="5959994" cy="1332234"/>
          </a:xfrm>
          <a:prstGeom prst="rect">
            <a:avLst/>
          </a:prstGeom>
        </p:spPr>
      </p:pic>
    </p:spTree>
    <p:extLst>
      <p:ext uri="{BB962C8B-B14F-4D97-AF65-F5344CB8AC3E}">
        <p14:creationId xmlns:p14="http://schemas.microsoft.com/office/powerpoint/2010/main" val="2483337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While Loops</a:t>
            </a:r>
          </a:p>
        </p:txBody>
      </p:sp>
      <p:pic>
        <p:nvPicPr>
          <p:cNvPr id="3" name="Picture 2"/>
          <p:cNvPicPr>
            <a:picLocks noChangeAspect="1"/>
          </p:cNvPicPr>
          <p:nvPr/>
        </p:nvPicPr>
        <p:blipFill>
          <a:blip r:embed="rId3"/>
          <a:stretch>
            <a:fillRect/>
          </a:stretch>
        </p:blipFill>
        <p:spPr>
          <a:xfrm>
            <a:off x="0" y="1043061"/>
            <a:ext cx="9144000" cy="3057378"/>
          </a:xfrm>
          <a:prstGeom prst="rect">
            <a:avLst/>
          </a:prstGeom>
        </p:spPr>
      </p:pic>
      <p:sp>
        <p:nvSpPr>
          <p:cNvPr id="5" name="Google Shape;341;p28"/>
          <p:cNvSpPr txBox="1">
            <a:spLocks noGrp="1"/>
          </p:cNvSpPr>
          <p:nvPr>
            <p:ph type="subTitle" idx="1"/>
          </p:nvPr>
        </p:nvSpPr>
        <p:spPr>
          <a:xfrm flipH="1">
            <a:off x="-4137" y="628352"/>
            <a:ext cx="9148137" cy="4409640"/>
          </a:xfrm>
          <a:prstGeom prst="rect">
            <a:avLst/>
          </a:prstGeom>
        </p:spPr>
        <p:txBody>
          <a:bodyPr spcFirstLastPara="1" wrap="square" lIns="91425" tIns="91425" rIns="91425" bIns="91425" anchor="t" anchorCtr="0">
            <a:noAutofit/>
          </a:bodyPr>
          <a:lstStyle/>
          <a:p>
            <a:endParaRPr lang="en-US" sz="2000" dirty="0"/>
          </a:p>
        </p:txBody>
      </p:sp>
    </p:spTree>
    <p:extLst>
      <p:ext uri="{BB962C8B-B14F-4D97-AF65-F5344CB8AC3E}">
        <p14:creationId xmlns:p14="http://schemas.microsoft.com/office/powerpoint/2010/main" val="1815927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While Loops</a:t>
            </a:r>
          </a:p>
        </p:txBody>
      </p:sp>
      <p:pic>
        <p:nvPicPr>
          <p:cNvPr id="2" name="Picture 1"/>
          <p:cNvPicPr>
            <a:picLocks noChangeAspect="1"/>
          </p:cNvPicPr>
          <p:nvPr/>
        </p:nvPicPr>
        <p:blipFill>
          <a:blip r:embed="rId3"/>
          <a:stretch>
            <a:fillRect/>
          </a:stretch>
        </p:blipFill>
        <p:spPr>
          <a:xfrm>
            <a:off x="367095" y="0"/>
            <a:ext cx="8409810" cy="5143500"/>
          </a:xfrm>
          <a:prstGeom prst="rect">
            <a:avLst/>
          </a:prstGeom>
        </p:spPr>
      </p:pic>
    </p:spTree>
    <p:extLst>
      <p:ext uri="{BB962C8B-B14F-4D97-AF65-F5344CB8AC3E}">
        <p14:creationId xmlns:p14="http://schemas.microsoft.com/office/powerpoint/2010/main" val="23875507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Terminating a loop with BREAK</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The break keyword, when used within a loop, will immediately terminate the execution of any loop</a:t>
            </a:r>
          </a:p>
        </p:txBody>
      </p:sp>
      <p:pic>
        <p:nvPicPr>
          <p:cNvPr id="4" name="Picture 3"/>
          <p:cNvPicPr>
            <a:picLocks noChangeAspect="1"/>
          </p:cNvPicPr>
          <p:nvPr/>
        </p:nvPicPr>
        <p:blipFill>
          <a:blip r:embed="rId3"/>
          <a:stretch>
            <a:fillRect/>
          </a:stretch>
        </p:blipFill>
        <p:spPr>
          <a:xfrm>
            <a:off x="0" y="1297352"/>
            <a:ext cx="9144000" cy="4463239"/>
          </a:xfrm>
          <a:prstGeom prst="rect">
            <a:avLst/>
          </a:prstGeom>
        </p:spPr>
      </p:pic>
    </p:spTree>
    <p:extLst>
      <p:ext uri="{BB962C8B-B14F-4D97-AF65-F5344CB8AC3E}">
        <p14:creationId xmlns:p14="http://schemas.microsoft.com/office/powerpoint/2010/main" val="164245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Terminating a loop with BREAK</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The break keyword, when used within a loop, will immediately terminate the execution of any loop</a:t>
            </a:r>
          </a:p>
        </p:txBody>
      </p:sp>
      <p:pic>
        <p:nvPicPr>
          <p:cNvPr id="2" name="Picture 1"/>
          <p:cNvPicPr>
            <a:picLocks noChangeAspect="1"/>
          </p:cNvPicPr>
          <p:nvPr/>
        </p:nvPicPr>
        <p:blipFill>
          <a:blip r:embed="rId3"/>
          <a:stretch>
            <a:fillRect/>
          </a:stretch>
        </p:blipFill>
        <p:spPr>
          <a:xfrm>
            <a:off x="236764" y="0"/>
            <a:ext cx="8670471" cy="5143500"/>
          </a:xfrm>
          <a:prstGeom prst="rect">
            <a:avLst/>
          </a:prstGeom>
        </p:spPr>
      </p:pic>
    </p:spTree>
    <p:extLst>
      <p:ext uri="{BB962C8B-B14F-4D97-AF65-F5344CB8AC3E}">
        <p14:creationId xmlns:p14="http://schemas.microsoft.com/office/powerpoint/2010/main" val="14171993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Choosing which Loop to use?</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The for loop is typically used to iterate through a fixed set of values that can be determined before the loop executes (Definite loop Iteration)</a:t>
            </a:r>
          </a:p>
          <a:p>
            <a:endParaRPr lang="en-US" sz="2000" dirty="0"/>
          </a:p>
          <a:p>
            <a:r>
              <a:rPr lang="en-US" sz="2000" dirty="0"/>
              <a:t>The while loop is more flexible, used when you cant determine how many times a loop would execute (Indefinite iteration)</a:t>
            </a:r>
          </a:p>
        </p:txBody>
      </p:sp>
    </p:spTree>
    <p:extLst>
      <p:ext uri="{BB962C8B-B14F-4D97-AF65-F5344CB8AC3E}">
        <p14:creationId xmlns:p14="http://schemas.microsoft.com/office/powerpoint/2010/main" val="2013310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Choosing which Loop to use?</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The for loop is typically used to iterate through a fixed set of values that can be determined before the loop executes (Definite loop Iteration)</a:t>
            </a:r>
          </a:p>
          <a:p>
            <a:endParaRPr lang="en-US" sz="2000" dirty="0"/>
          </a:p>
          <a:p>
            <a:r>
              <a:rPr lang="en-US" sz="2000" dirty="0"/>
              <a:t>The while loop is more flexible, used when you cant determine how many times a loop would execute (Indefinite iteration)</a:t>
            </a:r>
          </a:p>
        </p:txBody>
      </p:sp>
      <p:pic>
        <p:nvPicPr>
          <p:cNvPr id="2" name="Picture 1"/>
          <p:cNvPicPr>
            <a:picLocks noChangeAspect="1"/>
          </p:cNvPicPr>
          <p:nvPr/>
        </p:nvPicPr>
        <p:blipFill>
          <a:blip r:embed="rId3"/>
          <a:stretch>
            <a:fillRect/>
          </a:stretch>
        </p:blipFill>
        <p:spPr>
          <a:xfrm>
            <a:off x="0" y="628352"/>
            <a:ext cx="9144000" cy="3421988"/>
          </a:xfrm>
          <a:prstGeom prst="rect">
            <a:avLst/>
          </a:prstGeom>
        </p:spPr>
      </p:pic>
    </p:spTree>
    <p:extLst>
      <p:ext uri="{BB962C8B-B14F-4D97-AF65-F5344CB8AC3E}">
        <p14:creationId xmlns:p14="http://schemas.microsoft.com/office/powerpoint/2010/main" val="26234197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Choosing which Loop to use?</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The for loop is typically used to iterate through a fixed set of values that can be determined before the loop executes (Definite loop Iteration)</a:t>
            </a:r>
          </a:p>
          <a:p>
            <a:endParaRPr lang="en-US" sz="2000" dirty="0"/>
          </a:p>
          <a:p>
            <a:r>
              <a:rPr lang="en-US" sz="2000" dirty="0"/>
              <a:t>The while loop is more flexible, used when you cant determine how many times a loop would execute (Indefinite iteration)</a:t>
            </a:r>
          </a:p>
        </p:txBody>
      </p:sp>
      <p:pic>
        <p:nvPicPr>
          <p:cNvPr id="3" name="Picture 2"/>
          <p:cNvPicPr>
            <a:picLocks noChangeAspect="1"/>
          </p:cNvPicPr>
          <p:nvPr/>
        </p:nvPicPr>
        <p:blipFill>
          <a:blip r:embed="rId3"/>
          <a:stretch>
            <a:fillRect/>
          </a:stretch>
        </p:blipFill>
        <p:spPr>
          <a:xfrm>
            <a:off x="0" y="711538"/>
            <a:ext cx="9144000" cy="3336758"/>
          </a:xfrm>
          <a:prstGeom prst="rect">
            <a:avLst/>
          </a:prstGeom>
        </p:spPr>
      </p:pic>
    </p:spTree>
    <p:extLst>
      <p:ext uri="{BB962C8B-B14F-4D97-AF65-F5344CB8AC3E}">
        <p14:creationId xmlns:p14="http://schemas.microsoft.com/office/powerpoint/2010/main" val="3212858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Loops Exercise 2</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https://education.launchcode.org/intro-to-professional-web-dev/chapters/loops/studio.html</a:t>
            </a:r>
          </a:p>
        </p:txBody>
      </p:sp>
    </p:spTree>
    <p:extLst>
      <p:ext uri="{BB962C8B-B14F-4D97-AF65-F5344CB8AC3E}">
        <p14:creationId xmlns:p14="http://schemas.microsoft.com/office/powerpoint/2010/main" val="352843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b="0" dirty="0"/>
              <a:t>Demonstrate Hello World programming using Alert, Prompt &amp; Console</a:t>
            </a:r>
          </a:p>
        </p:txBody>
      </p:sp>
    </p:spTree>
    <p:extLst>
      <p:ext uri="{BB962C8B-B14F-4D97-AF65-F5344CB8AC3E}">
        <p14:creationId xmlns:p14="http://schemas.microsoft.com/office/powerpoint/2010/main" val="7923068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pPr lvl="0"/>
            <a:r>
              <a:rPr lang="en-US" sz="3200" dirty="0"/>
              <a:t>Class Activities (Conditionals)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pPr>
              <a:buFont typeface="+mj-lt"/>
              <a:buAutoNum type="arabicPeriod"/>
            </a:pPr>
            <a:r>
              <a:rPr lang="en-US" sz="2000" dirty="0"/>
              <a:t>Write a JavaScript program that accept two integers and display the larger</a:t>
            </a:r>
          </a:p>
          <a:p>
            <a:pPr>
              <a:buFont typeface="+mj-lt"/>
              <a:buAutoNum type="arabicPeriod"/>
            </a:pPr>
            <a:endParaRPr lang="en-US" sz="2000" dirty="0"/>
          </a:p>
          <a:p>
            <a:pPr>
              <a:buFont typeface="+mj-lt"/>
              <a:buAutoNum type="arabicPeriod"/>
            </a:pPr>
            <a:r>
              <a:rPr lang="en-US" sz="2000" dirty="0"/>
              <a:t>Write a JavaScript conditional statement to find the largest of five numbers. Display an alert box to show the result.</a:t>
            </a:r>
            <a:br>
              <a:rPr lang="en-US" sz="2000" dirty="0"/>
            </a:br>
            <a:r>
              <a:rPr lang="en-US" sz="2000" b="1" i="1" dirty="0"/>
              <a:t>Sample numbers</a:t>
            </a:r>
            <a:r>
              <a:rPr lang="en-US" sz="2000" b="1" dirty="0"/>
              <a:t> : -5, -2, -6, 0, -1</a:t>
            </a:r>
            <a:br>
              <a:rPr lang="en-US" sz="2000" b="1" dirty="0"/>
            </a:br>
            <a:r>
              <a:rPr lang="en-US" sz="2000" b="1" i="1" dirty="0"/>
              <a:t>Output </a:t>
            </a:r>
            <a:r>
              <a:rPr lang="en-US" sz="2000" b="1" dirty="0"/>
              <a:t>: 0</a:t>
            </a:r>
          </a:p>
        </p:txBody>
      </p:sp>
    </p:spTree>
    <p:extLst>
      <p:ext uri="{BB962C8B-B14F-4D97-AF65-F5344CB8AC3E}">
        <p14:creationId xmlns:p14="http://schemas.microsoft.com/office/powerpoint/2010/main" val="5733947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960043" y="131208"/>
            <a:ext cx="7388252" cy="669000"/>
          </a:xfrm>
          <a:prstGeom prst="rect">
            <a:avLst/>
          </a:prstGeom>
        </p:spPr>
        <p:txBody>
          <a:bodyPr spcFirstLastPara="1" wrap="square" lIns="91425" tIns="91425" rIns="91425" bIns="91425" anchor="t" anchorCtr="0">
            <a:noAutofit/>
          </a:bodyPr>
          <a:lstStyle/>
          <a:p>
            <a:pPr lvl="0"/>
            <a:r>
              <a:rPr lang="en-US" sz="3200" dirty="0"/>
              <a:t>Class Activities (Functions)</a:t>
            </a:r>
          </a:p>
        </p:txBody>
      </p:sp>
      <p:sp>
        <p:nvSpPr>
          <p:cNvPr id="5" name="Google Shape;341;p28"/>
          <p:cNvSpPr txBox="1">
            <a:spLocks noGrp="1"/>
          </p:cNvSpPr>
          <p:nvPr>
            <p:ph type="subTitle" idx="1"/>
          </p:nvPr>
        </p:nvSpPr>
        <p:spPr>
          <a:xfrm flipH="1">
            <a:off x="28960" y="733860"/>
            <a:ext cx="9148137" cy="4409640"/>
          </a:xfrm>
          <a:prstGeom prst="rect">
            <a:avLst/>
          </a:prstGeom>
        </p:spPr>
        <p:txBody>
          <a:bodyPr spcFirstLastPara="1" wrap="square" lIns="91425" tIns="91425" rIns="91425" bIns="91425" anchor="t" anchorCtr="0">
            <a:noAutofit/>
          </a:bodyPr>
          <a:lstStyle/>
          <a:p>
            <a:pPr>
              <a:buFont typeface="+mj-lt"/>
              <a:buAutoNum type="arabicPeriod"/>
            </a:pPr>
            <a:r>
              <a:rPr lang="en-US" sz="2000" dirty="0"/>
              <a:t>Write a JavaScript function that accepts a number as a parameter and check the number is prime or not.</a:t>
            </a:r>
            <a:br>
              <a:rPr lang="en-US" sz="2000" dirty="0"/>
            </a:br>
            <a:r>
              <a:rPr lang="en-US" sz="2000" b="1" i="1" dirty="0"/>
              <a:t>Note : A prime number (or a prime) is a natural number greater than 1 that has no positive divisors other than 1 and itself.</a:t>
            </a:r>
          </a:p>
          <a:p>
            <a:pPr>
              <a:buFont typeface="+mj-lt"/>
              <a:buAutoNum type="arabicPeriod"/>
            </a:pPr>
            <a:endParaRPr lang="en-US" sz="2000" b="1" i="1" dirty="0"/>
          </a:p>
          <a:p>
            <a:pPr>
              <a:buFont typeface="+mj-lt"/>
              <a:buAutoNum type="arabicPeriod"/>
            </a:pPr>
            <a:r>
              <a:rPr lang="en-US" sz="2000" dirty="0"/>
              <a:t>Write a JavaScript function that reverse a number. </a:t>
            </a:r>
            <a:br>
              <a:rPr lang="en-US" sz="2000" dirty="0"/>
            </a:br>
            <a:r>
              <a:rPr lang="en-US" sz="2000" b="1" i="1" dirty="0"/>
              <a:t>Example x = 32243;</a:t>
            </a:r>
            <a:br>
              <a:rPr lang="en-US" sz="2000" b="1" i="1" dirty="0"/>
            </a:br>
            <a:r>
              <a:rPr lang="en-US" sz="2000" b="1" i="1" dirty="0"/>
              <a:t>Expected Output : 34223</a:t>
            </a:r>
          </a:p>
          <a:p>
            <a:pPr>
              <a:buFont typeface="+mj-lt"/>
              <a:buAutoNum type="arabicPeriod"/>
            </a:pPr>
            <a:endParaRPr lang="en-US" sz="2000" b="1" dirty="0"/>
          </a:p>
          <a:p>
            <a:pPr>
              <a:buFont typeface="+mj-lt"/>
              <a:buAutoNum type="arabicPeriod"/>
            </a:pPr>
            <a:r>
              <a:rPr lang="en-US" sz="2000" dirty="0"/>
              <a:t>Write a JavaScript function which accepts an argument and returns the type. </a:t>
            </a:r>
            <a:br>
              <a:rPr lang="en-US" sz="2000" dirty="0"/>
            </a:br>
            <a:r>
              <a:rPr lang="en-US" sz="2000" b="1" i="1" dirty="0"/>
              <a:t>Note : There are six possible values that </a:t>
            </a:r>
            <a:r>
              <a:rPr lang="en-US" sz="2000" b="1" i="1" dirty="0" err="1"/>
              <a:t>typeof</a:t>
            </a:r>
            <a:r>
              <a:rPr lang="en-US" sz="2000" b="1" i="1" dirty="0"/>
              <a:t> returns: object, </a:t>
            </a:r>
            <a:r>
              <a:rPr lang="en-US" sz="2000" b="1" i="1" dirty="0" err="1"/>
              <a:t>boolean</a:t>
            </a:r>
            <a:r>
              <a:rPr lang="en-US" sz="2000" b="1" i="1" dirty="0"/>
              <a:t>, function, number, string, and undefined.</a:t>
            </a:r>
          </a:p>
        </p:txBody>
      </p:sp>
    </p:spTree>
    <p:extLst>
      <p:ext uri="{BB962C8B-B14F-4D97-AF65-F5344CB8AC3E}">
        <p14:creationId xmlns:p14="http://schemas.microsoft.com/office/powerpoint/2010/main" val="25943076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48408" y="126811"/>
            <a:ext cx="8097714" cy="669000"/>
          </a:xfrm>
          <a:prstGeom prst="rect">
            <a:avLst/>
          </a:prstGeom>
        </p:spPr>
        <p:txBody>
          <a:bodyPr spcFirstLastPara="1" wrap="square" lIns="91425" tIns="91425" rIns="91425" bIns="91425" anchor="t" anchorCtr="0">
            <a:noAutofit/>
          </a:bodyPr>
          <a:lstStyle/>
          <a:p>
            <a:r>
              <a:rPr lang="en-US" sz="3200" dirty="0"/>
              <a:t>Group Assignment for the Week</a:t>
            </a:r>
          </a:p>
        </p:txBody>
      </p:sp>
      <p:sp>
        <p:nvSpPr>
          <p:cNvPr id="5" name="Google Shape;341;p28"/>
          <p:cNvSpPr txBox="1">
            <a:spLocks noGrp="1"/>
          </p:cNvSpPr>
          <p:nvPr>
            <p:ph type="subTitle" idx="1"/>
          </p:nvPr>
        </p:nvSpPr>
        <p:spPr>
          <a:xfrm flipH="1">
            <a:off x="249381" y="628352"/>
            <a:ext cx="8894618" cy="4409640"/>
          </a:xfrm>
          <a:prstGeom prst="rect">
            <a:avLst/>
          </a:prstGeom>
        </p:spPr>
        <p:txBody>
          <a:bodyPr spcFirstLastPara="1" wrap="square" lIns="91425" tIns="91425" rIns="91425" bIns="91425" anchor="t" anchorCtr="0">
            <a:noAutofit/>
          </a:bodyPr>
          <a:lstStyle/>
          <a:p>
            <a:r>
              <a:rPr lang="en-US" sz="2000" dirty="0"/>
              <a:t>Read up on the following Topic</a:t>
            </a:r>
          </a:p>
          <a:p>
            <a:pPr lvl="1" algn="l"/>
            <a:r>
              <a:rPr lang="en-US" sz="2000" dirty="0"/>
              <a:t>Numbers and Number Methods (Peter and Daniel)</a:t>
            </a:r>
          </a:p>
          <a:p>
            <a:pPr lvl="1" algn="l"/>
            <a:r>
              <a:rPr lang="en-US" sz="2000" dirty="0"/>
              <a:t>Switch Conditional Statement (</a:t>
            </a:r>
            <a:r>
              <a:rPr lang="en-US" sz="2000" dirty="0" err="1"/>
              <a:t>Adetola</a:t>
            </a:r>
            <a:r>
              <a:rPr lang="en-US" sz="2000" dirty="0"/>
              <a:t> and Daniel)</a:t>
            </a:r>
          </a:p>
          <a:p>
            <a:pPr lvl="1" algn="l"/>
            <a:r>
              <a:rPr lang="en-US" sz="2000" dirty="0"/>
              <a:t>Do While Loops (Paul and Cecilia)</a:t>
            </a:r>
          </a:p>
          <a:p>
            <a:pPr lvl="1" algn="l"/>
            <a:r>
              <a:rPr lang="en-US" sz="2000" dirty="0"/>
              <a:t>Try…Catch Statement (</a:t>
            </a:r>
            <a:r>
              <a:rPr lang="en-US" sz="2000" dirty="0" err="1"/>
              <a:t>Chisom</a:t>
            </a:r>
            <a:r>
              <a:rPr lang="en-US" sz="2000" dirty="0"/>
              <a:t>, </a:t>
            </a:r>
            <a:r>
              <a:rPr lang="en-US" sz="2000" dirty="0" err="1"/>
              <a:t>Seun</a:t>
            </a:r>
            <a:r>
              <a:rPr lang="en-US" sz="2000" dirty="0"/>
              <a:t>, </a:t>
            </a:r>
            <a:r>
              <a:rPr lang="en-US" sz="2000" dirty="0" err="1"/>
              <a:t>Chukwuebuka</a:t>
            </a:r>
            <a:r>
              <a:rPr lang="en-US" sz="2000" dirty="0"/>
              <a:t>)</a:t>
            </a:r>
          </a:p>
        </p:txBody>
      </p:sp>
    </p:spTree>
    <p:extLst>
      <p:ext uri="{BB962C8B-B14F-4D97-AF65-F5344CB8AC3E}">
        <p14:creationId xmlns:p14="http://schemas.microsoft.com/office/powerpoint/2010/main" val="227754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b="0" dirty="0"/>
              <a:t>Variables and Constants</a:t>
            </a:r>
          </a:p>
        </p:txBody>
      </p:sp>
    </p:spTree>
    <p:extLst>
      <p:ext uri="{BB962C8B-B14F-4D97-AF65-F5344CB8AC3E}">
        <p14:creationId xmlns:p14="http://schemas.microsoft.com/office/powerpoint/2010/main" val="160300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a:blip r:embed="rId3">
            <a:extLst>
              <a:ext uri="{28A0092B-C50C-407E-A947-70E740481C1C}">
                <a14:useLocalDpi xmlns:a14="http://schemas.microsoft.com/office/drawing/2010/main" val="0"/>
              </a:ext>
            </a:extLst>
          </a:blip>
          <a:stretch>
            <a:fillRect/>
          </a:stretch>
        </p:blipFill>
        <p:spPr>
          <a:xfrm>
            <a:off x="5724538" y="1809750"/>
            <a:ext cx="2581274" cy="2581274"/>
          </a:xfrm>
          <a:prstGeom prst="rect">
            <a:avLst/>
          </a:prstGeom>
          <a:noFill/>
          <a:ln>
            <a:noFill/>
          </a:ln>
        </p:spPr>
      </p:pic>
      <p:sp>
        <p:nvSpPr>
          <p:cNvPr id="361" name="Google Shape;361;p30"/>
          <p:cNvSpPr txBox="1">
            <a:spLocks noGrp="1"/>
          </p:cNvSpPr>
          <p:nvPr>
            <p:ph type="body" idx="1"/>
          </p:nvPr>
        </p:nvSpPr>
        <p:spPr>
          <a:xfrm>
            <a:off x="609498" y="1973025"/>
            <a:ext cx="4462461" cy="2130900"/>
          </a:xfrm>
          <a:prstGeom prst="rect">
            <a:avLst/>
          </a:prstGeom>
        </p:spPr>
        <p:txBody>
          <a:bodyPr spcFirstLastPara="1" wrap="square" lIns="91425" tIns="91425" rIns="91425" bIns="91425" anchor="t" anchorCtr="0">
            <a:noAutofit/>
          </a:bodyPr>
          <a:lstStyle/>
          <a:p>
            <a:pPr marL="127000" indent="0">
              <a:buNone/>
            </a:pPr>
            <a:r>
              <a:rPr lang="en-US" sz="2400" b="1" dirty="0"/>
              <a:t>JavaScript</a:t>
            </a:r>
            <a:r>
              <a:rPr lang="en-US" sz="2400" dirty="0"/>
              <a:t> is a </a:t>
            </a:r>
            <a:r>
              <a:rPr lang="en-US" sz="2400" b="1" i="1" u="sng" dirty="0"/>
              <a:t>lightweight</a:t>
            </a:r>
            <a:r>
              <a:rPr lang="en-US" sz="2400" dirty="0"/>
              <a:t>, </a:t>
            </a:r>
            <a:r>
              <a:rPr lang="en-US" sz="2400" b="1" i="1" u="sng" dirty="0"/>
              <a:t>cross-platform</a:t>
            </a:r>
            <a:r>
              <a:rPr lang="en-US" sz="2400" dirty="0"/>
              <a:t>, and </a:t>
            </a:r>
            <a:r>
              <a:rPr lang="en-US" sz="2400" b="1" i="1" u="sng" dirty="0"/>
              <a:t>interpreted compiled programming language</a:t>
            </a:r>
            <a:r>
              <a:rPr lang="en-US" sz="2400" b="1" i="1" dirty="0"/>
              <a:t> </a:t>
            </a:r>
            <a:r>
              <a:rPr lang="en-US" sz="2400" dirty="0"/>
              <a:t>which is also known as the </a:t>
            </a:r>
            <a:r>
              <a:rPr lang="en-US" sz="2400" b="1" i="1" u="sng" dirty="0"/>
              <a:t>scripting language </a:t>
            </a:r>
            <a:r>
              <a:rPr lang="en-US" sz="2400" dirty="0"/>
              <a:t>for webpages</a:t>
            </a:r>
            <a:endParaRPr sz="2400" dirty="0"/>
          </a:p>
        </p:txBody>
      </p:sp>
      <p:sp>
        <p:nvSpPr>
          <p:cNvPr id="362" name="Google Shape;362;p30"/>
          <p:cNvSpPr txBox="1">
            <a:spLocks noGrp="1"/>
          </p:cNvSpPr>
          <p:nvPr>
            <p:ph type="title"/>
          </p:nvPr>
        </p:nvSpPr>
        <p:spPr>
          <a:xfrm>
            <a:off x="560824" y="1168325"/>
            <a:ext cx="4661415"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JAVASCRIPT</a:t>
            </a:r>
            <a:r>
              <a:rPr lang="en-US" dirty="0"/>
              <a:t>?</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 calcmode="lin" valueType="num">
                                      <p:cBhvr additive="base">
                                        <p:cTn id="7" dur="500" fill="hold"/>
                                        <p:tgtEl>
                                          <p:spTgt spid="3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153"/>
            <a:ext cx="9144000" cy="4735193"/>
          </a:xfrm>
          <a:prstGeom prst="rect">
            <a:avLst/>
          </a:prstGeom>
        </p:spPr>
      </p:pic>
    </p:spTree>
    <p:extLst>
      <p:ext uri="{BB962C8B-B14F-4D97-AF65-F5344CB8AC3E}">
        <p14:creationId xmlns:p14="http://schemas.microsoft.com/office/powerpoint/2010/main" val="1562598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Variables</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marL="342900">
              <a:lnSpc>
                <a:spcPct val="150000"/>
              </a:lnSpc>
              <a:buFont typeface="Arial" panose="020B0604020202020204" pitchFamily="34" charset="0"/>
              <a:buChar char="•"/>
            </a:pPr>
            <a:r>
              <a:rPr lang="en-US" sz="1800" dirty="0"/>
              <a:t>Variables are simply names that hold data.</a:t>
            </a:r>
          </a:p>
          <a:p>
            <a:pPr marL="342900">
              <a:lnSpc>
                <a:spcPct val="150000"/>
              </a:lnSpc>
              <a:buFont typeface="Arial" panose="020B0604020202020204" pitchFamily="34" charset="0"/>
              <a:buChar char="•"/>
            </a:pPr>
            <a:r>
              <a:rPr lang="en-US" sz="1800" dirty="0"/>
              <a:t>It is to store information that can be changed, copied or removed.</a:t>
            </a:r>
          </a:p>
          <a:p>
            <a:pPr marL="342900">
              <a:lnSpc>
                <a:spcPct val="150000"/>
              </a:lnSpc>
              <a:buFont typeface="Arial" panose="020B0604020202020204" pitchFamily="34" charset="0"/>
              <a:buChar char="•"/>
            </a:pPr>
            <a:r>
              <a:rPr lang="en-US" sz="1800" dirty="0"/>
              <a:t>We can use the </a:t>
            </a:r>
            <a:r>
              <a:rPr lang="en-US" sz="1800" b="1" i="1" dirty="0" err="1"/>
              <a:t>var</a:t>
            </a:r>
            <a:r>
              <a:rPr lang="en-US" sz="1800" b="1" i="1" dirty="0"/>
              <a:t> or let </a:t>
            </a:r>
            <a:r>
              <a:rPr lang="en-US" sz="1800" dirty="0"/>
              <a:t>keywords to declare a variable</a:t>
            </a:r>
          </a:p>
          <a:p>
            <a:pPr marL="342900">
              <a:lnSpc>
                <a:spcPct val="150000"/>
              </a:lnSpc>
              <a:buFont typeface="Arial" panose="020B0604020202020204" pitchFamily="34" charset="0"/>
              <a:buChar char="•"/>
            </a:pPr>
            <a:endParaRPr lang="en-US" sz="1800" dirty="0"/>
          </a:p>
          <a:p>
            <a:pPr marL="342900">
              <a:lnSpc>
                <a:spcPct val="150000"/>
              </a:lnSpc>
              <a:buFont typeface="Arial" panose="020B0604020202020204" pitchFamily="34" charset="0"/>
              <a:buChar char="•"/>
            </a:pPr>
            <a:endParaRPr lang="en-US" sz="1800" dirty="0"/>
          </a:p>
          <a:p>
            <a:pPr marL="342900">
              <a:lnSpc>
                <a:spcPct val="150000"/>
              </a:lnSpc>
              <a:buFont typeface="Arial" panose="020B0604020202020204" pitchFamily="34" charset="0"/>
              <a:buChar char="•"/>
            </a:pPr>
            <a:endParaRPr lang="en-US" sz="1800" dirty="0"/>
          </a:p>
          <a:p>
            <a:pPr marL="342900">
              <a:lnSpc>
                <a:spcPct val="150000"/>
              </a:lnSpc>
              <a:buFont typeface="Arial" panose="020B0604020202020204" pitchFamily="34" charset="0"/>
              <a:buChar char="•"/>
            </a:pPr>
            <a:r>
              <a:rPr lang="en-US" sz="1800" dirty="0"/>
              <a:t>A variable name can either start with a letter, underscore or dollar sign and </a:t>
            </a:r>
            <a:r>
              <a:rPr lang="en-US" sz="1800" b="1" dirty="0"/>
              <a:t>NO spaces</a:t>
            </a:r>
          </a:p>
        </p:txBody>
      </p:sp>
      <p:pic>
        <p:nvPicPr>
          <p:cNvPr id="2" name="Picture 1"/>
          <p:cNvPicPr>
            <a:picLocks noChangeAspect="1"/>
          </p:cNvPicPr>
          <p:nvPr/>
        </p:nvPicPr>
        <p:blipFill>
          <a:blip r:embed="rId3"/>
          <a:stretch>
            <a:fillRect/>
          </a:stretch>
        </p:blipFill>
        <p:spPr>
          <a:xfrm>
            <a:off x="2909176" y="2120449"/>
            <a:ext cx="3020550" cy="1175485"/>
          </a:xfrm>
          <a:prstGeom prst="rect">
            <a:avLst/>
          </a:prstGeom>
        </p:spPr>
      </p:pic>
    </p:spTree>
    <p:extLst>
      <p:ext uri="{BB962C8B-B14F-4D97-AF65-F5344CB8AC3E}">
        <p14:creationId xmlns:p14="http://schemas.microsoft.com/office/powerpoint/2010/main" val="21590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1">
                                            <p:txEl>
                                              <p:pRg st="6" end="6"/>
                                            </p:txEl>
                                          </p:spTgt>
                                        </p:tgtEl>
                                        <p:attrNameLst>
                                          <p:attrName>style.visibility</p:attrName>
                                        </p:attrNameLst>
                                      </p:cBhvr>
                                      <p:to>
                                        <p:strVal val="visible"/>
                                      </p:to>
                                    </p:set>
                                    <p:animEffect transition="in" filter="fade">
                                      <p:cBhvr>
                                        <p:cTn id="28" dur="1000"/>
                                        <p:tgtEl>
                                          <p:spTgt spid="341">
                                            <p:txEl>
                                              <p:pRg st="6" end="6"/>
                                            </p:txEl>
                                          </p:spTgt>
                                        </p:tgtEl>
                                      </p:cBhvr>
                                    </p:animEffect>
                                    <p:anim calcmode="lin" valueType="num">
                                      <p:cBhvr>
                                        <p:cTn id="29" dur="1000" fill="hold"/>
                                        <p:tgtEl>
                                          <p:spTgt spid="341">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4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1398"/>
            <a:ext cx="9144000" cy="4860703"/>
          </a:xfrm>
          <a:prstGeom prst="rect">
            <a:avLst/>
          </a:prstGeom>
        </p:spPr>
      </p:pic>
    </p:spTree>
    <p:extLst>
      <p:ext uri="{BB962C8B-B14F-4D97-AF65-F5344CB8AC3E}">
        <p14:creationId xmlns:p14="http://schemas.microsoft.com/office/powerpoint/2010/main" val="3262397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64311"/>
            <a:ext cx="9144000" cy="4414878"/>
          </a:xfrm>
          <a:prstGeom prst="rect">
            <a:avLst/>
          </a:prstGeom>
        </p:spPr>
      </p:pic>
    </p:spTree>
    <p:extLst>
      <p:ext uri="{BB962C8B-B14F-4D97-AF65-F5344CB8AC3E}">
        <p14:creationId xmlns:p14="http://schemas.microsoft.com/office/powerpoint/2010/main" val="417019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sz="4000" b="0" dirty="0"/>
              <a:t>JAVASCRIPT OPERATORS</a:t>
            </a:r>
          </a:p>
        </p:txBody>
      </p:sp>
    </p:spTree>
    <p:extLst>
      <p:ext uri="{BB962C8B-B14F-4D97-AF65-F5344CB8AC3E}">
        <p14:creationId xmlns:p14="http://schemas.microsoft.com/office/powerpoint/2010/main" val="120507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8" name="AutoShape 7" descr="JavaScript Operators - Top 7 Types that you Can't Omit while learning  JavaScript! - DataFlair"/>
          <p:cNvSpPr>
            <a:spLocks noGrp="1" noChangeAspect="1" noChangeArrowheads="1"/>
          </p:cNvSpPr>
          <p:nvPr>
            <p:ph type="subTitle" idx="1"/>
          </p:nvPr>
        </p:nvSpPr>
        <p:spPr bwMode="auto">
          <a:xfrm>
            <a:off x="665163" y="733425"/>
            <a:ext cx="7704137" cy="32940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7" name="Picture 13" descr="COPA-Guide | JavaScript Examples Operators in Hind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147432"/>
            <a:ext cx="7426814" cy="499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89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JAVASCRIPT OPERATORS</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marL="342900">
              <a:lnSpc>
                <a:spcPct val="150000"/>
              </a:lnSpc>
              <a:buFont typeface="Arial" panose="020B0604020202020204" pitchFamily="34" charset="0"/>
              <a:buChar char="•"/>
            </a:pPr>
            <a:r>
              <a:rPr lang="en-US" sz="1800" dirty="0"/>
              <a:t>An </a:t>
            </a:r>
            <a:r>
              <a:rPr lang="en-US" sz="1800" b="1" dirty="0"/>
              <a:t>operator</a:t>
            </a:r>
            <a:r>
              <a:rPr lang="en-US" sz="1800" dirty="0"/>
              <a:t> is one or more characters that represents a computation like addition, multiplication, or division. </a:t>
            </a:r>
          </a:p>
          <a:p>
            <a:pPr marL="342900">
              <a:lnSpc>
                <a:spcPct val="150000"/>
              </a:lnSpc>
              <a:buFont typeface="Arial" panose="020B0604020202020204" pitchFamily="34" charset="0"/>
              <a:buChar char="•"/>
            </a:pPr>
            <a:r>
              <a:rPr lang="en-US" sz="1800" dirty="0"/>
              <a:t>The values an operator works on are called </a:t>
            </a:r>
            <a:r>
              <a:rPr lang="en-US" sz="1800" b="1" dirty="0"/>
              <a:t>operands</a:t>
            </a:r>
            <a:r>
              <a:rPr lang="en-US" sz="1800" dirty="0"/>
              <a:t>.</a:t>
            </a:r>
          </a:p>
          <a:p>
            <a:pPr marL="342900">
              <a:lnSpc>
                <a:spcPct val="150000"/>
              </a:lnSpc>
              <a:buFont typeface="Arial" panose="020B0604020202020204" pitchFamily="34" charset="0"/>
              <a:buChar char="•"/>
            </a:pPr>
            <a:r>
              <a:rPr lang="en-US" sz="1800" dirty="0"/>
              <a:t>When a variable name appears in the place of an operand, it is replaced with the value that it refers to before the operation is performed</a:t>
            </a:r>
            <a:endParaRPr lang="en-US" sz="1800" b="1" dirty="0"/>
          </a:p>
        </p:txBody>
      </p:sp>
    </p:spTree>
    <p:extLst>
      <p:ext uri="{BB962C8B-B14F-4D97-AF65-F5344CB8AC3E}">
        <p14:creationId xmlns:p14="http://schemas.microsoft.com/office/powerpoint/2010/main" val="411366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500" y="319087"/>
            <a:ext cx="8763000" cy="4505325"/>
          </a:xfrm>
          <a:prstGeom prst="rect">
            <a:avLst/>
          </a:prstGeom>
        </p:spPr>
      </p:pic>
    </p:spTree>
    <p:extLst>
      <p:ext uri="{BB962C8B-B14F-4D97-AF65-F5344CB8AC3E}">
        <p14:creationId xmlns:p14="http://schemas.microsoft.com/office/powerpoint/2010/main" val="1146282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787" y="900112"/>
            <a:ext cx="8734425" cy="3343275"/>
          </a:xfrm>
          <a:prstGeom prst="rect">
            <a:avLst/>
          </a:prstGeom>
        </p:spPr>
      </p:pic>
    </p:spTree>
    <p:extLst>
      <p:ext uri="{BB962C8B-B14F-4D97-AF65-F5344CB8AC3E}">
        <p14:creationId xmlns:p14="http://schemas.microsoft.com/office/powerpoint/2010/main" val="301785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33493"/>
            <a:ext cx="6588000" cy="669000"/>
          </a:xfrm>
          <a:prstGeom prst="rect">
            <a:avLst/>
          </a:prstGeom>
        </p:spPr>
        <p:txBody>
          <a:bodyPr spcFirstLastPara="1" wrap="square" lIns="91425" tIns="91425" rIns="91425" bIns="91425" anchor="t" anchorCtr="0">
            <a:noAutofit/>
          </a:bodyPr>
          <a:lstStyle/>
          <a:p>
            <a:pPr lvl="0"/>
            <a:r>
              <a:rPr lang="en-US" sz="3200" dirty="0"/>
              <a:t>1. ARITHMETIC OPERATORS</a:t>
            </a:r>
          </a:p>
        </p:txBody>
      </p:sp>
      <p:sp>
        <p:nvSpPr>
          <p:cNvPr id="341" name="Google Shape;341;p28"/>
          <p:cNvSpPr txBox="1">
            <a:spLocks noGrp="1"/>
          </p:cNvSpPr>
          <p:nvPr>
            <p:ph type="subTitle" idx="1"/>
          </p:nvPr>
        </p:nvSpPr>
        <p:spPr>
          <a:xfrm flipH="1">
            <a:off x="37456" y="339973"/>
            <a:ext cx="9106544" cy="3294000"/>
          </a:xfrm>
          <a:prstGeom prst="rect">
            <a:avLst/>
          </a:prstGeom>
        </p:spPr>
        <p:txBody>
          <a:bodyPr spcFirstLastPara="1" wrap="square" lIns="91425" tIns="91425" rIns="91425" bIns="91425" anchor="t" anchorCtr="0">
            <a:noAutofit/>
          </a:bodyPr>
          <a:lstStyle/>
          <a:p>
            <a:pPr marL="0" indent="0" algn="ctr">
              <a:lnSpc>
                <a:spcPct val="150000"/>
              </a:lnSpc>
              <a:buNone/>
            </a:pPr>
            <a:r>
              <a:rPr lang="en-US" sz="1400" dirty="0"/>
              <a:t>Some of most commonly-used operators are the </a:t>
            </a:r>
            <a:r>
              <a:rPr lang="en-US" sz="1400" b="1" dirty="0"/>
              <a:t>arithmetic operators</a:t>
            </a:r>
            <a:r>
              <a:rPr lang="en-US" sz="1400" dirty="0"/>
              <a:t>, which carry out basic mathematical operations.</a:t>
            </a:r>
            <a:endParaRPr lang="en-US" sz="1400" b="1" dirty="0"/>
          </a:p>
        </p:txBody>
      </p:sp>
      <p:pic>
        <p:nvPicPr>
          <p:cNvPr id="2" name="Picture 1"/>
          <p:cNvPicPr>
            <a:picLocks noChangeAspect="1"/>
          </p:cNvPicPr>
          <p:nvPr/>
        </p:nvPicPr>
        <p:blipFill>
          <a:blip r:embed="rId3"/>
          <a:stretch>
            <a:fillRect/>
          </a:stretch>
        </p:blipFill>
        <p:spPr>
          <a:xfrm>
            <a:off x="628357" y="730062"/>
            <a:ext cx="8060788" cy="4428558"/>
          </a:xfrm>
          <a:prstGeom prst="rect">
            <a:avLst/>
          </a:prstGeom>
        </p:spPr>
      </p:pic>
    </p:spTree>
    <p:extLst>
      <p:ext uri="{BB962C8B-B14F-4D97-AF65-F5344CB8AC3E}">
        <p14:creationId xmlns:p14="http://schemas.microsoft.com/office/powerpoint/2010/main" val="304584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 OF CONCEPTS</a:t>
            </a:r>
            <a:endParaRPr dirty="0"/>
          </a:p>
        </p:txBody>
      </p:sp>
      <p:sp>
        <p:nvSpPr>
          <p:cNvPr id="387" name="Google Shape;387;p34"/>
          <p:cNvSpPr/>
          <p:nvPr/>
        </p:nvSpPr>
        <p:spPr>
          <a:xfrm flipH="1">
            <a:off x="7643193" y="3231663"/>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40948" y="175749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473758" y="3528488"/>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595895" y="2055220"/>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292334" y="1460670"/>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172211" y="1406095"/>
            <a:ext cx="2526519"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Lightweight</a:t>
            </a:r>
            <a:endParaRPr dirty="0"/>
          </a:p>
        </p:txBody>
      </p:sp>
      <p:sp>
        <p:nvSpPr>
          <p:cNvPr id="395" name="Google Shape;395;p34"/>
          <p:cNvSpPr txBox="1">
            <a:spLocks noGrp="1"/>
          </p:cNvSpPr>
          <p:nvPr>
            <p:ph type="ctrTitle" idx="2"/>
          </p:nvPr>
        </p:nvSpPr>
        <p:spPr>
          <a:xfrm flipH="1">
            <a:off x="3881120" y="3177165"/>
            <a:ext cx="2736456" cy="356700"/>
          </a:xfrm>
          <a:prstGeom prst="rect">
            <a:avLst/>
          </a:prstGeom>
        </p:spPr>
        <p:txBody>
          <a:bodyPr spcFirstLastPara="1" wrap="square" lIns="91425" tIns="0" rIns="91425" bIns="0" anchor="b" anchorCtr="0">
            <a:noAutofit/>
          </a:bodyPr>
          <a:lstStyle/>
          <a:p>
            <a:pPr lvl="0"/>
            <a:r>
              <a:rPr lang="en-US" dirty="0"/>
              <a:t>Cross Platform</a:t>
            </a:r>
          </a:p>
        </p:txBody>
      </p:sp>
      <p:sp>
        <p:nvSpPr>
          <p:cNvPr id="396" name="Google Shape;396;p34"/>
          <p:cNvSpPr txBox="1">
            <a:spLocks noGrp="1"/>
          </p:cNvSpPr>
          <p:nvPr>
            <p:ph type="subTitle" idx="1"/>
          </p:nvPr>
        </p:nvSpPr>
        <p:spPr>
          <a:xfrm flipH="1">
            <a:off x="1984587" y="3609937"/>
            <a:ext cx="4632976" cy="413100"/>
          </a:xfrm>
          <a:prstGeom prst="rect">
            <a:avLst/>
          </a:prstGeom>
        </p:spPr>
        <p:txBody>
          <a:bodyPr spcFirstLastPara="1" wrap="square" lIns="91425" tIns="0" rIns="91425" bIns="91425" anchor="t" anchorCtr="0">
            <a:noAutofit/>
          </a:bodyPr>
          <a:lstStyle/>
          <a:p>
            <a:pPr marL="0" lvl="0" indent="0"/>
            <a:r>
              <a:rPr lang="en-US" i="1" dirty="0"/>
              <a:t>Because of it’s ability to be used to develop application for different platforms and still work properly</a:t>
            </a:r>
            <a:endParaRPr i="1" dirty="0"/>
          </a:p>
        </p:txBody>
      </p:sp>
      <p:sp>
        <p:nvSpPr>
          <p:cNvPr id="401" name="Google Shape;401;p34"/>
          <p:cNvSpPr/>
          <p:nvPr/>
        </p:nvSpPr>
        <p:spPr>
          <a:xfrm>
            <a:off x="6759413" y="3231663"/>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473194" y="1460670"/>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42038" y="1757920"/>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7810540" y="3528488"/>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670149" y="3826213"/>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172210" y="1838942"/>
            <a:ext cx="4682402" cy="413100"/>
          </a:xfrm>
          <a:prstGeom prst="rect">
            <a:avLst/>
          </a:prstGeom>
        </p:spPr>
        <p:txBody>
          <a:bodyPr spcFirstLastPara="1" wrap="square" lIns="91425" tIns="0" rIns="91425" bIns="91425" anchor="t" anchorCtr="0">
            <a:noAutofit/>
          </a:bodyPr>
          <a:lstStyle/>
          <a:p>
            <a:pPr marL="0" lvl="0" indent="0"/>
            <a:r>
              <a:rPr lang="en-US" i="1" dirty="0"/>
              <a:t>because it has low CPU usage, is incredibly easy to implement, and has a minimalistic syntax</a:t>
            </a:r>
            <a:endParaRPr i="1" dirty="0"/>
          </a:p>
        </p:txBody>
      </p:sp>
      <p:sp>
        <p:nvSpPr>
          <p:cNvPr id="422" name="Google Shape;422;p34"/>
          <p:cNvSpPr/>
          <p:nvPr/>
        </p:nvSpPr>
        <p:spPr>
          <a:xfrm>
            <a:off x="1477126" y="1617131"/>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6930222" y="3391415"/>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
                                        </p:tgtEl>
                                        <p:attrNameLst>
                                          <p:attrName>style.visibility</p:attrName>
                                        </p:attrNameLst>
                                      </p:cBhvr>
                                      <p:to>
                                        <p:strVal val="visible"/>
                                      </p:to>
                                    </p:set>
                                    <p:anim calcmode="lin" valueType="num">
                                      <p:cBhvr additive="base">
                                        <p:cTn id="7" dur="500" fill="hold"/>
                                        <p:tgtEl>
                                          <p:spTgt spid="389"/>
                                        </p:tgtEl>
                                        <p:attrNameLst>
                                          <p:attrName>ppt_x</p:attrName>
                                        </p:attrNameLst>
                                      </p:cBhvr>
                                      <p:tavLst>
                                        <p:tav tm="0">
                                          <p:val>
                                            <p:strVal val="#ppt_x"/>
                                          </p:val>
                                        </p:tav>
                                        <p:tav tm="100000">
                                          <p:val>
                                            <p:strVal val="#ppt_x"/>
                                          </p:val>
                                        </p:tav>
                                      </p:tavLst>
                                    </p:anim>
                                    <p:anim calcmode="lin" valueType="num">
                                      <p:cBhvr additive="base">
                                        <p:cTn id="8" dur="500" fill="hold"/>
                                        <p:tgtEl>
                                          <p:spTgt spid="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2"/>
                                        </p:tgtEl>
                                        <p:attrNameLst>
                                          <p:attrName>style.visibility</p:attrName>
                                        </p:attrNameLst>
                                      </p:cBhvr>
                                      <p:to>
                                        <p:strVal val="visible"/>
                                      </p:to>
                                    </p:set>
                                    <p:anim calcmode="lin" valueType="num">
                                      <p:cBhvr additive="base">
                                        <p:cTn id="11" dur="500" fill="hold"/>
                                        <p:tgtEl>
                                          <p:spTgt spid="392"/>
                                        </p:tgtEl>
                                        <p:attrNameLst>
                                          <p:attrName>ppt_x</p:attrName>
                                        </p:attrNameLst>
                                      </p:cBhvr>
                                      <p:tavLst>
                                        <p:tav tm="0">
                                          <p:val>
                                            <p:strVal val="#ppt_x"/>
                                          </p:val>
                                        </p:tav>
                                        <p:tav tm="100000">
                                          <p:val>
                                            <p:strVal val="#ppt_x"/>
                                          </p:val>
                                        </p:tav>
                                      </p:tavLst>
                                    </p:anim>
                                    <p:anim calcmode="lin" valueType="num">
                                      <p:cBhvr additive="base">
                                        <p:cTn id="12" dur="500" fill="hold"/>
                                        <p:tgtEl>
                                          <p:spTgt spid="39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3"/>
                                        </p:tgtEl>
                                        <p:attrNameLst>
                                          <p:attrName>style.visibility</p:attrName>
                                        </p:attrNameLst>
                                      </p:cBhvr>
                                      <p:to>
                                        <p:strVal val="visible"/>
                                      </p:to>
                                    </p:set>
                                    <p:anim calcmode="lin" valueType="num">
                                      <p:cBhvr additive="base">
                                        <p:cTn id="15" dur="500" fill="hold"/>
                                        <p:tgtEl>
                                          <p:spTgt spid="393"/>
                                        </p:tgtEl>
                                        <p:attrNameLst>
                                          <p:attrName>ppt_x</p:attrName>
                                        </p:attrNameLst>
                                      </p:cBhvr>
                                      <p:tavLst>
                                        <p:tav tm="0">
                                          <p:val>
                                            <p:strVal val="#ppt_x"/>
                                          </p:val>
                                        </p:tav>
                                        <p:tav tm="100000">
                                          <p:val>
                                            <p:strVal val="#ppt_x"/>
                                          </p:val>
                                        </p:tav>
                                      </p:tavLst>
                                    </p:anim>
                                    <p:anim calcmode="lin" valueType="num">
                                      <p:cBhvr additive="base">
                                        <p:cTn id="16" dur="500" fill="hold"/>
                                        <p:tgtEl>
                                          <p:spTgt spid="39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4"/>
                                        </p:tgtEl>
                                        <p:attrNameLst>
                                          <p:attrName>style.visibility</p:attrName>
                                        </p:attrNameLst>
                                      </p:cBhvr>
                                      <p:to>
                                        <p:strVal val="visible"/>
                                      </p:to>
                                    </p:set>
                                    <p:anim calcmode="lin" valueType="num">
                                      <p:cBhvr additive="base">
                                        <p:cTn id="19" dur="500" fill="hold"/>
                                        <p:tgtEl>
                                          <p:spTgt spid="394"/>
                                        </p:tgtEl>
                                        <p:attrNameLst>
                                          <p:attrName>ppt_x</p:attrName>
                                        </p:attrNameLst>
                                      </p:cBhvr>
                                      <p:tavLst>
                                        <p:tav tm="0">
                                          <p:val>
                                            <p:strVal val="#ppt_x"/>
                                          </p:val>
                                        </p:tav>
                                        <p:tav tm="100000">
                                          <p:val>
                                            <p:strVal val="#ppt_x"/>
                                          </p:val>
                                        </p:tav>
                                      </p:tavLst>
                                    </p:anim>
                                    <p:anim calcmode="lin" valueType="num">
                                      <p:cBhvr additive="base">
                                        <p:cTn id="20" dur="500" fill="hold"/>
                                        <p:tgtEl>
                                          <p:spTgt spid="39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0"/>
                                        </p:tgtEl>
                                        <p:attrNameLst>
                                          <p:attrName>style.visibility</p:attrName>
                                        </p:attrNameLst>
                                      </p:cBhvr>
                                      <p:to>
                                        <p:strVal val="visible"/>
                                      </p:to>
                                    </p:set>
                                    <p:anim calcmode="lin" valueType="num">
                                      <p:cBhvr additive="base">
                                        <p:cTn id="23" dur="500" fill="hold"/>
                                        <p:tgtEl>
                                          <p:spTgt spid="410"/>
                                        </p:tgtEl>
                                        <p:attrNameLst>
                                          <p:attrName>ppt_x</p:attrName>
                                        </p:attrNameLst>
                                      </p:cBhvr>
                                      <p:tavLst>
                                        <p:tav tm="0">
                                          <p:val>
                                            <p:strVal val="#ppt_x"/>
                                          </p:val>
                                        </p:tav>
                                        <p:tav tm="100000">
                                          <p:val>
                                            <p:strVal val="#ppt_x"/>
                                          </p:val>
                                        </p:tav>
                                      </p:tavLst>
                                    </p:anim>
                                    <p:anim calcmode="lin" valueType="num">
                                      <p:cBhvr additive="base">
                                        <p:cTn id="24" dur="500" fill="hold"/>
                                        <p:tgtEl>
                                          <p:spTgt spid="4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1"/>
                                        </p:tgtEl>
                                        <p:attrNameLst>
                                          <p:attrName>style.visibility</p:attrName>
                                        </p:attrNameLst>
                                      </p:cBhvr>
                                      <p:to>
                                        <p:strVal val="visible"/>
                                      </p:to>
                                    </p:set>
                                    <p:anim calcmode="lin" valueType="num">
                                      <p:cBhvr additive="base">
                                        <p:cTn id="27" dur="500" fill="hold"/>
                                        <p:tgtEl>
                                          <p:spTgt spid="411"/>
                                        </p:tgtEl>
                                        <p:attrNameLst>
                                          <p:attrName>ppt_x</p:attrName>
                                        </p:attrNameLst>
                                      </p:cBhvr>
                                      <p:tavLst>
                                        <p:tav tm="0">
                                          <p:val>
                                            <p:strVal val="#ppt_x"/>
                                          </p:val>
                                        </p:tav>
                                        <p:tav tm="100000">
                                          <p:val>
                                            <p:strVal val="#ppt_x"/>
                                          </p:val>
                                        </p:tav>
                                      </p:tavLst>
                                    </p:anim>
                                    <p:anim calcmode="lin" valueType="num">
                                      <p:cBhvr additive="base">
                                        <p:cTn id="28" dur="500" fill="hold"/>
                                        <p:tgtEl>
                                          <p:spTgt spid="4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4">
                                            <p:txEl>
                                              <p:pRg st="0" end="0"/>
                                            </p:txEl>
                                          </p:spTgt>
                                        </p:tgtEl>
                                        <p:attrNameLst>
                                          <p:attrName>style.visibility</p:attrName>
                                        </p:attrNameLst>
                                      </p:cBhvr>
                                      <p:to>
                                        <p:strVal val="visible"/>
                                      </p:to>
                                    </p:set>
                                    <p:anim calcmode="lin" valueType="num">
                                      <p:cBhvr additive="base">
                                        <p:cTn id="31" dur="500" fill="hold"/>
                                        <p:tgtEl>
                                          <p:spTgt spid="4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2"/>
                                        </p:tgtEl>
                                        <p:attrNameLst>
                                          <p:attrName>style.visibility</p:attrName>
                                        </p:attrNameLst>
                                      </p:cBhvr>
                                      <p:to>
                                        <p:strVal val="visible"/>
                                      </p:to>
                                    </p:set>
                                    <p:anim calcmode="lin" valueType="num">
                                      <p:cBhvr additive="base">
                                        <p:cTn id="35" dur="500" fill="hold"/>
                                        <p:tgtEl>
                                          <p:spTgt spid="422"/>
                                        </p:tgtEl>
                                        <p:attrNameLst>
                                          <p:attrName>ppt_x</p:attrName>
                                        </p:attrNameLst>
                                      </p:cBhvr>
                                      <p:tavLst>
                                        <p:tav tm="0">
                                          <p:val>
                                            <p:strVal val="#ppt_x"/>
                                          </p:val>
                                        </p:tav>
                                        <p:tav tm="100000">
                                          <p:val>
                                            <p:strVal val="#ppt_x"/>
                                          </p:val>
                                        </p:tav>
                                      </p:tavLst>
                                    </p:anim>
                                    <p:anim calcmode="lin" valueType="num">
                                      <p:cBhvr additive="base">
                                        <p:cTn id="36" dur="500" fill="hold"/>
                                        <p:tgtEl>
                                          <p:spTgt spid="4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87"/>
                                        </p:tgtEl>
                                        <p:attrNameLst>
                                          <p:attrName>style.visibility</p:attrName>
                                        </p:attrNameLst>
                                      </p:cBhvr>
                                      <p:to>
                                        <p:strVal val="visible"/>
                                      </p:to>
                                    </p:set>
                                    <p:anim calcmode="lin" valueType="num">
                                      <p:cBhvr additive="base">
                                        <p:cTn id="41" dur="500" fill="hold"/>
                                        <p:tgtEl>
                                          <p:spTgt spid="387"/>
                                        </p:tgtEl>
                                        <p:attrNameLst>
                                          <p:attrName>ppt_x</p:attrName>
                                        </p:attrNameLst>
                                      </p:cBhvr>
                                      <p:tavLst>
                                        <p:tav tm="0">
                                          <p:val>
                                            <p:strVal val="#ppt_x"/>
                                          </p:val>
                                        </p:tav>
                                        <p:tav tm="100000">
                                          <p:val>
                                            <p:strVal val="#ppt_x"/>
                                          </p:val>
                                        </p:tav>
                                      </p:tavLst>
                                    </p:anim>
                                    <p:anim calcmode="lin" valueType="num">
                                      <p:cBhvr additive="base">
                                        <p:cTn id="42" dur="500" fill="hold"/>
                                        <p:tgtEl>
                                          <p:spTgt spid="38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1"/>
                                        </p:tgtEl>
                                        <p:attrNameLst>
                                          <p:attrName>style.visibility</p:attrName>
                                        </p:attrNameLst>
                                      </p:cBhvr>
                                      <p:to>
                                        <p:strVal val="visible"/>
                                      </p:to>
                                    </p:set>
                                    <p:anim calcmode="lin" valueType="num">
                                      <p:cBhvr additive="base">
                                        <p:cTn id="45" dur="500" fill="hold"/>
                                        <p:tgtEl>
                                          <p:spTgt spid="391"/>
                                        </p:tgtEl>
                                        <p:attrNameLst>
                                          <p:attrName>ppt_x</p:attrName>
                                        </p:attrNameLst>
                                      </p:cBhvr>
                                      <p:tavLst>
                                        <p:tav tm="0">
                                          <p:val>
                                            <p:strVal val="#ppt_x"/>
                                          </p:val>
                                        </p:tav>
                                        <p:tav tm="100000">
                                          <p:val>
                                            <p:strVal val="#ppt_x"/>
                                          </p:val>
                                        </p:tav>
                                      </p:tavLst>
                                    </p:anim>
                                    <p:anim calcmode="lin" valueType="num">
                                      <p:cBhvr additive="base">
                                        <p:cTn id="46" dur="500" fill="hold"/>
                                        <p:tgtEl>
                                          <p:spTgt spid="39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95"/>
                                        </p:tgtEl>
                                        <p:attrNameLst>
                                          <p:attrName>style.visibility</p:attrName>
                                        </p:attrNameLst>
                                      </p:cBhvr>
                                      <p:to>
                                        <p:strVal val="visible"/>
                                      </p:to>
                                    </p:set>
                                    <p:anim calcmode="lin" valueType="num">
                                      <p:cBhvr additive="base">
                                        <p:cTn id="49" dur="500" fill="hold"/>
                                        <p:tgtEl>
                                          <p:spTgt spid="395"/>
                                        </p:tgtEl>
                                        <p:attrNameLst>
                                          <p:attrName>ppt_x</p:attrName>
                                        </p:attrNameLst>
                                      </p:cBhvr>
                                      <p:tavLst>
                                        <p:tav tm="0">
                                          <p:val>
                                            <p:strVal val="#ppt_x"/>
                                          </p:val>
                                        </p:tav>
                                        <p:tav tm="100000">
                                          <p:val>
                                            <p:strVal val="#ppt_x"/>
                                          </p:val>
                                        </p:tav>
                                      </p:tavLst>
                                    </p:anim>
                                    <p:anim calcmode="lin" valueType="num">
                                      <p:cBhvr additive="base">
                                        <p:cTn id="50" dur="500" fill="hold"/>
                                        <p:tgtEl>
                                          <p:spTgt spid="39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96">
                                            <p:txEl>
                                              <p:pRg st="0" end="0"/>
                                            </p:txEl>
                                          </p:spTgt>
                                        </p:tgtEl>
                                        <p:attrNameLst>
                                          <p:attrName>style.visibility</p:attrName>
                                        </p:attrNameLst>
                                      </p:cBhvr>
                                      <p:to>
                                        <p:strVal val="visible"/>
                                      </p:to>
                                    </p:set>
                                    <p:anim calcmode="lin" valueType="num">
                                      <p:cBhvr additive="base">
                                        <p:cTn id="53" dur="500" fill="hold"/>
                                        <p:tgtEl>
                                          <p:spTgt spid="396">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6">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01"/>
                                        </p:tgtEl>
                                        <p:attrNameLst>
                                          <p:attrName>style.visibility</p:attrName>
                                        </p:attrNameLst>
                                      </p:cBhvr>
                                      <p:to>
                                        <p:strVal val="visible"/>
                                      </p:to>
                                    </p:set>
                                    <p:anim calcmode="lin" valueType="num">
                                      <p:cBhvr additive="base">
                                        <p:cTn id="57" dur="500" fill="hold"/>
                                        <p:tgtEl>
                                          <p:spTgt spid="401"/>
                                        </p:tgtEl>
                                        <p:attrNameLst>
                                          <p:attrName>ppt_x</p:attrName>
                                        </p:attrNameLst>
                                      </p:cBhvr>
                                      <p:tavLst>
                                        <p:tav tm="0">
                                          <p:val>
                                            <p:strVal val="#ppt_x"/>
                                          </p:val>
                                        </p:tav>
                                        <p:tav tm="100000">
                                          <p:val>
                                            <p:strVal val="#ppt_x"/>
                                          </p:val>
                                        </p:tav>
                                      </p:tavLst>
                                    </p:anim>
                                    <p:anim calcmode="lin" valueType="num">
                                      <p:cBhvr additive="base">
                                        <p:cTn id="58" dur="500" fill="hold"/>
                                        <p:tgtEl>
                                          <p:spTgt spid="40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2"/>
                                        </p:tgtEl>
                                        <p:attrNameLst>
                                          <p:attrName>style.visibility</p:attrName>
                                        </p:attrNameLst>
                                      </p:cBhvr>
                                      <p:to>
                                        <p:strVal val="visible"/>
                                      </p:to>
                                    </p:set>
                                    <p:anim calcmode="lin" valueType="num">
                                      <p:cBhvr additive="base">
                                        <p:cTn id="61" dur="500" fill="hold"/>
                                        <p:tgtEl>
                                          <p:spTgt spid="412"/>
                                        </p:tgtEl>
                                        <p:attrNameLst>
                                          <p:attrName>ppt_x</p:attrName>
                                        </p:attrNameLst>
                                      </p:cBhvr>
                                      <p:tavLst>
                                        <p:tav tm="0">
                                          <p:val>
                                            <p:strVal val="#ppt_x"/>
                                          </p:val>
                                        </p:tav>
                                        <p:tav tm="100000">
                                          <p:val>
                                            <p:strVal val="#ppt_x"/>
                                          </p:val>
                                        </p:tav>
                                      </p:tavLst>
                                    </p:anim>
                                    <p:anim calcmode="lin" valueType="num">
                                      <p:cBhvr additive="base">
                                        <p:cTn id="62" dur="500" fill="hold"/>
                                        <p:tgtEl>
                                          <p:spTgt spid="4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3"/>
                                        </p:tgtEl>
                                        <p:attrNameLst>
                                          <p:attrName>style.visibility</p:attrName>
                                        </p:attrNameLst>
                                      </p:cBhvr>
                                      <p:to>
                                        <p:strVal val="visible"/>
                                      </p:to>
                                    </p:set>
                                    <p:anim calcmode="lin" valueType="num">
                                      <p:cBhvr additive="base">
                                        <p:cTn id="65" dur="500" fill="hold"/>
                                        <p:tgtEl>
                                          <p:spTgt spid="413"/>
                                        </p:tgtEl>
                                        <p:attrNameLst>
                                          <p:attrName>ppt_x</p:attrName>
                                        </p:attrNameLst>
                                      </p:cBhvr>
                                      <p:tavLst>
                                        <p:tav tm="0">
                                          <p:val>
                                            <p:strVal val="#ppt_x"/>
                                          </p:val>
                                        </p:tav>
                                        <p:tav tm="100000">
                                          <p:val>
                                            <p:strVal val="#ppt_x"/>
                                          </p:val>
                                        </p:tav>
                                      </p:tavLst>
                                    </p:anim>
                                    <p:anim calcmode="lin" valueType="num">
                                      <p:cBhvr additive="base">
                                        <p:cTn id="66" dur="500" fill="hold"/>
                                        <p:tgtEl>
                                          <p:spTgt spid="41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23"/>
                                        </p:tgtEl>
                                        <p:attrNameLst>
                                          <p:attrName>style.visibility</p:attrName>
                                        </p:attrNameLst>
                                      </p:cBhvr>
                                      <p:to>
                                        <p:strVal val="visible"/>
                                      </p:to>
                                    </p:set>
                                    <p:anim calcmode="lin" valueType="num">
                                      <p:cBhvr additive="base">
                                        <p:cTn id="69" dur="500" fill="hold"/>
                                        <p:tgtEl>
                                          <p:spTgt spid="423"/>
                                        </p:tgtEl>
                                        <p:attrNameLst>
                                          <p:attrName>ppt_x</p:attrName>
                                        </p:attrNameLst>
                                      </p:cBhvr>
                                      <p:tavLst>
                                        <p:tav tm="0">
                                          <p:val>
                                            <p:strVal val="#ppt_x"/>
                                          </p:val>
                                        </p:tav>
                                        <p:tav tm="100000">
                                          <p:val>
                                            <p:strVal val="#ppt_x"/>
                                          </p:val>
                                        </p:tav>
                                      </p:tavLst>
                                    </p:anim>
                                    <p:anim calcmode="lin" valueType="num">
                                      <p:cBhvr additive="base">
                                        <p:cTn id="70" dur="500" fill="hold"/>
                                        <p:tgtEl>
                                          <p:spTgt spid="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p:bldP spid="389" grpId="0" animBg="1"/>
      <p:bldP spid="391" grpId="0" animBg="1"/>
      <p:bldP spid="392" grpId="0" animBg="1"/>
      <p:bldP spid="393" grpId="0" animBg="1"/>
      <p:bldP spid="394" grpId="0"/>
      <p:bldP spid="395" grpId="0"/>
      <p:bldP spid="396" grpId="0" build="p"/>
      <p:bldP spid="401" grpId="0" animBg="1"/>
      <p:bldP spid="410" grpId="0" animBg="1"/>
      <p:bldP spid="411" grpId="0" animBg="1"/>
      <p:bldP spid="412" grpId="0" animBg="1"/>
      <p:bldP spid="413" grpId="0" animBg="1"/>
      <p:bldP spid="414" grpId="0" build="p"/>
      <p:bldP spid="4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33493"/>
            <a:ext cx="6588000" cy="669000"/>
          </a:xfrm>
          <a:prstGeom prst="rect">
            <a:avLst/>
          </a:prstGeom>
        </p:spPr>
        <p:txBody>
          <a:bodyPr spcFirstLastPara="1" wrap="square" lIns="91425" tIns="91425" rIns="91425" bIns="91425" anchor="t" anchorCtr="0">
            <a:noAutofit/>
          </a:bodyPr>
          <a:lstStyle/>
          <a:p>
            <a:pPr lvl="0"/>
            <a:r>
              <a:rPr lang="en-US" sz="3200" dirty="0"/>
              <a:t>Modulus OPERATOR</a:t>
            </a:r>
          </a:p>
        </p:txBody>
      </p:sp>
      <p:sp>
        <p:nvSpPr>
          <p:cNvPr id="341" name="Google Shape;341;p28"/>
          <p:cNvSpPr txBox="1">
            <a:spLocks noGrp="1"/>
          </p:cNvSpPr>
          <p:nvPr>
            <p:ph type="subTitle" idx="1"/>
          </p:nvPr>
        </p:nvSpPr>
        <p:spPr>
          <a:xfrm flipH="1">
            <a:off x="37456" y="339973"/>
            <a:ext cx="9106544" cy="3294000"/>
          </a:xfrm>
          <a:prstGeom prst="rect">
            <a:avLst/>
          </a:prstGeom>
        </p:spPr>
        <p:txBody>
          <a:bodyPr spcFirstLastPara="1" wrap="square" lIns="91425" tIns="91425" rIns="91425" bIns="91425" anchor="t" anchorCtr="0">
            <a:noAutofit/>
          </a:bodyPr>
          <a:lstStyle/>
          <a:p>
            <a:pPr marL="0" indent="0" algn="ctr">
              <a:lnSpc>
                <a:spcPct val="150000"/>
              </a:lnSpc>
              <a:buNone/>
            </a:pPr>
            <a:r>
              <a:rPr lang="en-US" sz="1400" b="1" dirty="0"/>
              <a:t>While the modulus operator (%) is common in programming, it is not used much outside of programming</a:t>
            </a:r>
          </a:p>
        </p:txBody>
      </p:sp>
      <p:pic>
        <p:nvPicPr>
          <p:cNvPr id="6" name="Picture 5"/>
          <p:cNvPicPr>
            <a:picLocks noChangeAspect="1"/>
          </p:cNvPicPr>
          <p:nvPr/>
        </p:nvPicPr>
        <p:blipFill>
          <a:blip r:embed="rId3"/>
          <a:stretch>
            <a:fillRect/>
          </a:stretch>
        </p:blipFill>
        <p:spPr>
          <a:xfrm>
            <a:off x="104775" y="1290637"/>
            <a:ext cx="8934450" cy="2562225"/>
          </a:xfrm>
          <a:prstGeom prst="rect">
            <a:avLst/>
          </a:prstGeom>
        </p:spPr>
      </p:pic>
    </p:spTree>
    <p:extLst>
      <p:ext uri="{BB962C8B-B14F-4D97-AF65-F5344CB8AC3E}">
        <p14:creationId xmlns:p14="http://schemas.microsoft.com/office/powerpoint/2010/main" val="9318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471685" y="-33493"/>
            <a:ext cx="8022722" cy="669000"/>
          </a:xfrm>
          <a:prstGeom prst="rect">
            <a:avLst/>
          </a:prstGeom>
        </p:spPr>
        <p:txBody>
          <a:bodyPr spcFirstLastPara="1" wrap="square" lIns="91425" tIns="91425" rIns="91425" bIns="91425" anchor="t" anchorCtr="0">
            <a:noAutofit/>
          </a:bodyPr>
          <a:lstStyle/>
          <a:p>
            <a:pPr lvl="0"/>
            <a:r>
              <a:rPr lang="en-US" sz="3200" dirty="0"/>
              <a:t>Order of Arithmetic Operators</a:t>
            </a:r>
          </a:p>
        </p:txBody>
      </p:sp>
      <p:sp>
        <p:nvSpPr>
          <p:cNvPr id="341" name="Google Shape;341;p28"/>
          <p:cNvSpPr txBox="1">
            <a:spLocks noGrp="1"/>
          </p:cNvSpPr>
          <p:nvPr>
            <p:ph type="subTitle" idx="1"/>
          </p:nvPr>
        </p:nvSpPr>
        <p:spPr>
          <a:xfrm flipH="1">
            <a:off x="87107" y="724766"/>
            <a:ext cx="9106544" cy="3294000"/>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sz="1600" dirty="0"/>
              <a:t>When more than one operator appears in an expression, the order of evaluation depends on the </a:t>
            </a:r>
            <a:r>
              <a:rPr lang="en-US" sz="1600" b="1" dirty="0"/>
              <a:t>rules of precedence</a:t>
            </a:r>
            <a:r>
              <a:rPr lang="en-US" sz="1600" dirty="0"/>
              <a:t>. JavaScript follows the same precedence rules for its arithmetic operators that mathematics does</a:t>
            </a:r>
          </a:p>
          <a:p>
            <a:pPr marL="285750" indent="-285750">
              <a:lnSpc>
                <a:spcPct val="150000"/>
              </a:lnSpc>
              <a:buFont typeface="Arial" panose="020B0604020202020204" pitchFamily="34" charset="0"/>
              <a:buChar char="•"/>
            </a:pPr>
            <a:endParaRPr lang="en-US" sz="1600" b="1" dirty="0"/>
          </a:p>
        </p:txBody>
      </p:sp>
      <p:pic>
        <p:nvPicPr>
          <p:cNvPr id="4" name="Picture 3"/>
          <p:cNvPicPr>
            <a:picLocks noChangeAspect="1"/>
          </p:cNvPicPr>
          <p:nvPr/>
        </p:nvPicPr>
        <p:blipFill>
          <a:blip r:embed="rId3"/>
          <a:stretch>
            <a:fillRect/>
          </a:stretch>
        </p:blipFill>
        <p:spPr>
          <a:xfrm>
            <a:off x="739460" y="1927778"/>
            <a:ext cx="7626679" cy="3112083"/>
          </a:xfrm>
          <a:prstGeom prst="rect">
            <a:avLst/>
          </a:prstGeom>
        </p:spPr>
      </p:pic>
    </p:spTree>
    <p:extLst>
      <p:ext uri="{BB962C8B-B14F-4D97-AF65-F5344CB8AC3E}">
        <p14:creationId xmlns:p14="http://schemas.microsoft.com/office/powerpoint/2010/main" val="131345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33493"/>
            <a:ext cx="6588000" cy="669000"/>
          </a:xfrm>
          <a:prstGeom prst="rect">
            <a:avLst/>
          </a:prstGeom>
        </p:spPr>
        <p:txBody>
          <a:bodyPr spcFirstLastPara="1" wrap="square" lIns="91425" tIns="91425" rIns="91425" bIns="91425" anchor="t" anchorCtr="0">
            <a:noAutofit/>
          </a:bodyPr>
          <a:lstStyle/>
          <a:p>
            <a:pPr lvl="0"/>
            <a:r>
              <a:rPr lang="en-US" sz="3200" dirty="0"/>
              <a:t>1. ARITHMETIC OPERATORS</a:t>
            </a:r>
          </a:p>
        </p:txBody>
      </p:sp>
      <p:sp>
        <p:nvSpPr>
          <p:cNvPr id="341" name="Google Shape;341;p28"/>
          <p:cNvSpPr txBox="1">
            <a:spLocks noGrp="1"/>
          </p:cNvSpPr>
          <p:nvPr>
            <p:ph type="subTitle" idx="1"/>
          </p:nvPr>
        </p:nvSpPr>
        <p:spPr>
          <a:xfrm flipH="1">
            <a:off x="37456" y="339973"/>
            <a:ext cx="9106544" cy="3294000"/>
          </a:xfrm>
          <a:prstGeom prst="rect">
            <a:avLst/>
          </a:prstGeom>
        </p:spPr>
        <p:txBody>
          <a:bodyPr spcFirstLastPara="1" wrap="square" lIns="91425" tIns="91425" rIns="91425" bIns="91425" anchor="t" anchorCtr="0">
            <a:noAutofit/>
          </a:bodyPr>
          <a:lstStyle/>
          <a:p>
            <a:pPr marL="0" indent="0" algn="ctr">
              <a:lnSpc>
                <a:spcPct val="150000"/>
              </a:lnSpc>
              <a:buNone/>
            </a:pPr>
            <a:r>
              <a:rPr lang="en-US" sz="1400" dirty="0"/>
              <a:t>Knowledge Check</a:t>
            </a:r>
            <a:endParaRPr lang="en-US" sz="1400" b="1" dirty="0"/>
          </a:p>
        </p:txBody>
      </p:sp>
      <p:pic>
        <p:nvPicPr>
          <p:cNvPr id="3" name="Picture 2"/>
          <p:cNvPicPr>
            <a:picLocks noChangeAspect="1"/>
          </p:cNvPicPr>
          <p:nvPr/>
        </p:nvPicPr>
        <p:blipFill>
          <a:blip r:embed="rId3"/>
          <a:stretch>
            <a:fillRect/>
          </a:stretch>
        </p:blipFill>
        <p:spPr>
          <a:xfrm>
            <a:off x="-123238" y="860878"/>
            <a:ext cx="10611053" cy="4367213"/>
          </a:xfrm>
          <a:prstGeom prst="rect">
            <a:avLst/>
          </a:prstGeom>
        </p:spPr>
      </p:pic>
    </p:spTree>
    <p:extLst>
      <p:ext uri="{BB962C8B-B14F-4D97-AF65-F5344CB8AC3E}">
        <p14:creationId xmlns:p14="http://schemas.microsoft.com/office/powerpoint/2010/main" val="189614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33493"/>
            <a:ext cx="6588000" cy="669000"/>
          </a:xfrm>
          <a:prstGeom prst="rect">
            <a:avLst/>
          </a:prstGeom>
        </p:spPr>
        <p:txBody>
          <a:bodyPr spcFirstLastPara="1" wrap="square" lIns="91425" tIns="91425" rIns="91425" bIns="91425" anchor="t" anchorCtr="0">
            <a:noAutofit/>
          </a:bodyPr>
          <a:lstStyle/>
          <a:p>
            <a:pPr lvl="0"/>
            <a:r>
              <a:rPr lang="en-US" sz="3200" dirty="0"/>
              <a:t>1. ARITHMETIC OPERATORS</a:t>
            </a:r>
          </a:p>
        </p:txBody>
      </p:sp>
      <p:sp>
        <p:nvSpPr>
          <p:cNvPr id="341" name="Google Shape;341;p28"/>
          <p:cNvSpPr txBox="1">
            <a:spLocks noGrp="1"/>
          </p:cNvSpPr>
          <p:nvPr>
            <p:ph type="subTitle" idx="1"/>
          </p:nvPr>
        </p:nvSpPr>
        <p:spPr>
          <a:xfrm flipH="1">
            <a:off x="37456" y="339973"/>
            <a:ext cx="9106544" cy="3294000"/>
          </a:xfrm>
          <a:prstGeom prst="rect">
            <a:avLst/>
          </a:prstGeom>
        </p:spPr>
        <p:txBody>
          <a:bodyPr spcFirstLastPara="1" wrap="square" lIns="91425" tIns="91425" rIns="91425" bIns="91425" anchor="t" anchorCtr="0">
            <a:noAutofit/>
          </a:bodyPr>
          <a:lstStyle/>
          <a:p>
            <a:pPr marL="0" indent="0" algn="ctr">
              <a:lnSpc>
                <a:spcPct val="150000"/>
              </a:lnSpc>
              <a:buNone/>
            </a:pPr>
            <a:r>
              <a:rPr lang="en-US" sz="1400" dirty="0"/>
              <a:t>Knowledge Check</a:t>
            </a:r>
            <a:endParaRPr lang="en-US" sz="1400" b="1" dirty="0"/>
          </a:p>
        </p:txBody>
      </p:sp>
      <p:pic>
        <p:nvPicPr>
          <p:cNvPr id="2" name="Picture 1"/>
          <p:cNvPicPr>
            <a:picLocks noChangeAspect="1"/>
          </p:cNvPicPr>
          <p:nvPr/>
        </p:nvPicPr>
        <p:blipFill rotWithShape="1">
          <a:blip r:embed="rId3"/>
          <a:srcRect l="107" t="161" r="-107" b="60262"/>
          <a:stretch/>
        </p:blipFill>
        <p:spPr>
          <a:xfrm>
            <a:off x="188080" y="1409054"/>
            <a:ext cx="9906442" cy="2598385"/>
          </a:xfrm>
          <a:prstGeom prst="rect">
            <a:avLst/>
          </a:prstGeom>
        </p:spPr>
      </p:pic>
    </p:spTree>
    <p:extLst>
      <p:ext uri="{BB962C8B-B14F-4D97-AF65-F5344CB8AC3E}">
        <p14:creationId xmlns:p14="http://schemas.microsoft.com/office/powerpoint/2010/main" val="34093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33493"/>
            <a:ext cx="6588000" cy="669000"/>
          </a:xfrm>
          <a:prstGeom prst="rect">
            <a:avLst/>
          </a:prstGeom>
        </p:spPr>
        <p:txBody>
          <a:bodyPr spcFirstLastPara="1" wrap="square" lIns="91425" tIns="91425" rIns="91425" bIns="91425" anchor="t" anchorCtr="0">
            <a:noAutofit/>
          </a:bodyPr>
          <a:lstStyle/>
          <a:p>
            <a:pPr lvl="0"/>
            <a:r>
              <a:rPr lang="en-US" sz="3200" dirty="0"/>
              <a:t>1. ARITHMETIC OPERATORS</a:t>
            </a:r>
          </a:p>
        </p:txBody>
      </p:sp>
      <p:sp>
        <p:nvSpPr>
          <p:cNvPr id="341" name="Google Shape;341;p28"/>
          <p:cNvSpPr txBox="1">
            <a:spLocks noGrp="1"/>
          </p:cNvSpPr>
          <p:nvPr>
            <p:ph type="subTitle" idx="1"/>
          </p:nvPr>
        </p:nvSpPr>
        <p:spPr>
          <a:xfrm flipH="1">
            <a:off x="37456" y="339973"/>
            <a:ext cx="9106544" cy="3294000"/>
          </a:xfrm>
          <a:prstGeom prst="rect">
            <a:avLst/>
          </a:prstGeom>
        </p:spPr>
        <p:txBody>
          <a:bodyPr spcFirstLastPara="1" wrap="square" lIns="91425" tIns="91425" rIns="91425" bIns="91425" anchor="t" anchorCtr="0">
            <a:noAutofit/>
          </a:bodyPr>
          <a:lstStyle/>
          <a:p>
            <a:pPr marL="0" indent="0" algn="ctr">
              <a:lnSpc>
                <a:spcPct val="150000"/>
              </a:lnSpc>
              <a:buNone/>
            </a:pPr>
            <a:r>
              <a:rPr lang="en-US" sz="1400" dirty="0"/>
              <a:t>Knowledge Check</a:t>
            </a:r>
            <a:endParaRPr lang="en-US" sz="1400" b="1" dirty="0"/>
          </a:p>
        </p:txBody>
      </p:sp>
      <p:pic>
        <p:nvPicPr>
          <p:cNvPr id="2" name="Picture 1"/>
          <p:cNvPicPr>
            <a:picLocks noChangeAspect="1"/>
          </p:cNvPicPr>
          <p:nvPr/>
        </p:nvPicPr>
        <p:blipFill rotWithShape="1">
          <a:blip r:embed="rId3"/>
          <a:srcRect t="39417"/>
          <a:stretch/>
        </p:blipFill>
        <p:spPr>
          <a:xfrm>
            <a:off x="137244" y="445669"/>
            <a:ext cx="11141203" cy="4473215"/>
          </a:xfrm>
          <a:prstGeom prst="rect">
            <a:avLst/>
          </a:prstGeom>
        </p:spPr>
      </p:pic>
    </p:spTree>
    <p:extLst>
      <p:ext uri="{BB962C8B-B14F-4D97-AF65-F5344CB8AC3E}">
        <p14:creationId xmlns:p14="http://schemas.microsoft.com/office/powerpoint/2010/main" val="5333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2. ASSIGNMENT OPERATORS</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dirty="0"/>
              <a:t>A common programming task is to update the value of a variable in reference to itself.</a:t>
            </a:r>
            <a:br>
              <a:rPr lang="en-US" sz="1800" dirty="0"/>
            </a:br>
            <a:endParaRPr lang="en-US" sz="1800" b="1" dirty="0"/>
          </a:p>
        </p:txBody>
      </p:sp>
      <p:pic>
        <p:nvPicPr>
          <p:cNvPr id="3" name="Picture 2"/>
          <p:cNvPicPr>
            <a:picLocks noChangeAspect="1"/>
          </p:cNvPicPr>
          <p:nvPr/>
        </p:nvPicPr>
        <p:blipFill>
          <a:blip r:embed="rId3"/>
          <a:stretch>
            <a:fillRect/>
          </a:stretch>
        </p:blipFill>
        <p:spPr>
          <a:xfrm>
            <a:off x="0" y="1612925"/>
            <a:ext cx="9144000" cy="3183741"/>
          </a:xfrm>
          <a:prstGeom prst="rect">
            <a:avLst/>
          </a:prstGeom>
        </p:spPr>
      </p:pic>
    </p:spTree>
    <p:extLst>
      <p:ext uri="{BB962C8B-B14F-4D97-AF65-F5344CB8AC3E}">
        <p14:creationId xmlns:p14="http://schemas.microsoft.com/office/powerpoint/2010/main" val="18007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3. COMPARISON OPERATORS</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dirty="0"/>
              <a:t>A comparison operator compares its operands and returns a </a:t>
            </a:r>
            <a:r>
              <a:rPr lang="en-US" sz="1800" dirty="0" err="1"/>
              <a:t>boolean</a:t>
            </a:r>
            <a:r>
              <a:rPr lang="en-US" sz="1800" dirty="0"/>
              <a:t> value (true or false) based on whether the comparison is true</a:t>
            </a:r>
            <a:endParaRPr lang="en-US" sz="1800" b="1" dirty="0"/>
          </a:p>
          <a:p>
            <a:pPr>
              <a:buFont typeface="Arial" panose="020B0604020202020204" pitchFamily="34" charset="0"/>
              <a:buChar char="•"/>
            </a:pPr>
            <a:r>
              <a:rPr lang="en-US" sz="1800" dirty="0"/>
              <a:t>If the two operands are not of a different type, JavaScript tries to convert them in the same data type for the comparison.</a:t>
            </a:r>
            <a:endParaRPr lang="en-US" sz="1800" b="1" dirty="0"/>
          </a:p>
          <a:p>
            <a:pPr>
              <a:buFont typeface="Arial" panose="020B0604020202020204" pitchFamily="34" charset="0"/>
              <a:buChar char="•"/>
            </a:pPr>
            <a:r>
              <a:rPr lang="en-US" sz="1800" b="1" dirty="0"/>
              <a:t>Boolean </a:t>
            </a:r>
            <a:r>
              <a:rPr lang="en-US" sz="1800" dirty="0"/>
              <a:t>expressions are used in comparisons</a:t>
            </a:r>
          </a:p>
          <a:p>
            <a:pPr>
              <a:buFont typeface="Arial" panose="020B0604020202020204" pitchFamily="34" charset="0"/>
              <a:buChar char="•"/>
            </a:pPr>
            <a:r>
              <a:rPr lang="en-US" sz="1800" b="1" dirty="0"/>
              <a:t>A Boolean expression is an expression that evaluates to either true or false.</a:t>
            </a:r>
          </a:p>
        </p:txBody>
      </p:sp>
      <p:pic>
        <p:nvPicPr>
          <p:cNvPr id="4" name="Picture 3"/>
          <p:cNvPicPr>
            <a:picLocks noChangeAspect="1"/>
          </p:cNvPicPr>
          <p:nvPr/>
        </p:nvPicPr>
        <p:blipFill>
          <a:blip r:embed="rId3"/>
          <a:stretch>
            <a:fillRect/>
          </a:stretch>
        </p:blipFill>
        <p:spPr>
          <a:xfrm>
            <a:off x="1913749" y="2555653"/>
            <a:ext cx="6588930" cy="2472620"/>
          </a:xfrm>
          <a:prstGeom prst="rect">
            <a:avLst/>
          </a:prstGeom>
        </p:spPr>
      </p:pic>
    </p:spTree>
    <p:extLst>
      <p:ext uri="{BB962C8B-B14F-4D97-AF65-F5344CB8AC3E}">
        <p14:creationId xmlns:p14="http://schemas.microsoft.com/office/powerpoint/2010/main" val="32613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anim calcmode="lin" valueType="num">
                                      <p:cBhvr>
                                        <p:cTn id="29" dur="1000" fill="hold"/>
                                        <p:tgtEl>
                                          <p:spTgt spid="34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4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36442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585357" y="0"/>
            <a:ext cx="7973285" cy="5143500"/>
          </a:xfrm>
          <a:prstGeom prst="rect">
            <a:avLst/>
          </a:prstGeom>
        </p:spPr>
      </p:pic>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8810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3. COMPARISON OPERATORS - Equality</a:t>
            </a:r>
          </a:p>
        </p:txBody>
      </p:sp>
      <p:sp>
        <p:nvSpPr>
          <p:cNvPr id="341" name="Google Shape;341;p28"/>
          <p:cNvSpPr txBox="1">
            <a:spLocks noGrp="1"/>
          </p:cNvSpPr>
          <p:nvPr>
            <p:ph type="subTitle" idx="1"/>
          </p:nvPr>
        </p:nvSpPr>
        <p:spPr>
          <a:xfrm flipH="1">
            <a:off x="665813" y="1143478"/>
            <a:ext cx="7704000" cy="3294000"/>
          </a:xfrm>
          <a:prstGeom prst="rect">
            <a:avLst/>
          </a:prstGeom>
        </p:spPr>
        <p:txBody>
          <a:bodyPr spcFirstLastPara="1" wrap="square" lIns="91425" tIns="91425" rIns="91425" bIns="91425" anchor="t" anchorCtr="0">
            <a:noAutofit/>
          </a:bodyPr>
          <a:lstStyle/>
          <a:p>
            <a:r>
              <a:rPr lang="en-US" sz="1800" b="1" dirty="0"/>
              <a:t>Loose Equality: </a:t>
            </a:r>
          </a:p>
          <a:p>
            <a:endParaRPr lang="en-US" sz="1800" b="1" dirty="0"/>
          </a:p>
        </p:txBody>
      </p:sp>
      <p:pic>
        <p:nvPicPr>
          <p:cNvPr id="2" name="Picture 1"/>
          <p:cNvPicPr>
            <a:picLocks noChangeAspect="1"/>
          </p:cNvPicPr>
          <p:nvPr/>
        </p:nvPicPr>
        <p:blipFill>
          <a:blip r:embed="rId3"/>
          <a:stretch>
            <a:fillRect/>
          </a:stretch>
        </p:blipFill>
        <p:spPr>
          <a:xfrm>
            <a:off x="1077488" y="1709605"/>
            <a:ext cx="7462428" cy="3209476"/>
          </a:xfrm>
          <a:prstGeom prst="rect">
            <a:avLst/>
          </a:prstGeom>
        </p:spPr>
      </p:pic>
    </p:spTree>
    <p:extLst>
      <p:ext uri="{BB962C8B-B14F-4D97-AF65-F5344CB8AC3E}">
        <p14:creationId xmlns:p14="http://schemas.microsoft.com/office/powerpoint/2010/main" val="218397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OF CONCEPTS</a:t>
            </a:r>
            <a:endParaRPr/>
          </a:p>
        </p:txBody>
      </p:sp>
      <p:sp>
        <p:nvSpPr>
          <p:cNvPr id="388" name="Google Shape;388;p34"/>
          <p:cNvSpPr/>
          <p:nvPr/>
        </p:nvSpPr>
        <p:spPr>
          <a:xfrm flipH="1">
            <a:off x="1052159" y="188629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737303" y="3748960"/>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txBox="1">
            <a:spLocks noGrp="1"/>
          </p:cNvSpPr>
          <p:nvPr>
            <p:ph type="ctrTitle" idx="3"/>
          </p:nvPr>
        </p:nvSpPr>
        <p:spPr>
          <a:xfrm flipH="1">
            <a:off x="2130533" y="1543622"/>
            <a:ext cx="5241219"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Interpreted Compiled Language</a:t>
            </a:r>
            <a:endParaRPr dirty="0"/>
          </a:p>
        </p:txBody>
      </p:sp>
      <p:sp>
        <p:nvSpPr>
          <p:cNvPr id="398" name="Google Shape;398;p34"/>
          <p:cNvSpPr txBox="1">
            <a:spLocks noGrp="1"/>
          </p:cNvSpPr>
          <p:nvPr>
            <p:ph type="subTitle" idx="4"/>
          </p:nvPr>
        </p:nvSpPr>
        <p:spPr>
          <a:xfrm flipH="1">
            <a:off x="2130533" y="1973872"/>
            <a:ext cx="6497906" cy="413100"/>
          </a:xfrm>
          <a:prstGeom prst="rect">
            <a:avLst/>
          </a:prstGeom>
        </p:spPr>
        <p:txBody>
          <a:bodyPr spcFirstLastPara="1" wrap="square" lIns="91425" tIns="0" rIns="91425" bIns="91425" anchor="t" anchorCtr="0">
            <a:noAutofit/>
          </a:bodyPr>
          <a:lstStyle/>
          <a:p>
            <a:pPr marL="0" lvl="0" indent="0"/>
            <a:r>
              <a:rPr lang="en-US" i="1" dirty="0"/>
              <a:t>Earlier versions of JS, used only the interpreter that executed code line by line and shows the result immediately, This became quite slow. So, newer versions of JS introduced the JIT compiler to optimize the execution.</a:t>
            </a:r>
            <a:endParaRPr i="1" dirty="0"/>
          </a:p>
        </p:txBody>
      </p:sp>
      <p:sp>
        <p:nvSpPr>
          <p:cNvPr id="399" name="Google Shape;399;p34"/>
          <p:cNvSpPr txBox="1">
            <a:spLocks noGrp="1"/>
          </p:cNvSpPr>
          <p:nvPr>
            <p:ph type="ctrTitle" idx="5"/>
          </p:nvPr>
        </p:nvSpPr>
        <p:spPr>
          <a:xfrm flipH="1">
            <a:off x="2072640" y="3406364"/>
            <a:ext cx="480546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Scripting Language</a:t>
            </a:r>
            <a:endParaRPr dirty="0"/>
          </a:p>
        </p:txBody>
      </p:sp>
      <p:sp>
        <p:nvSpPr>
          <p:cNvPr id="400" name="Google Shape;400;p34"/>
          <p:cNvSpPr txBox="1">
            <a:spLocks noGrp="1"/>
          </p:cNvSpPr>
          <p:nvPr>
            <p:ph type="subTitle" idx="6"/>
          </p:nvPr>
        </p:nvSpPr>
        <p:spPr>
          <a:xfrm flipH="1">
            <a:off x="2668693" y="3836535"/>
            <a:ext cx="4209382" cy="413100"/>
          </a:xfrm>
          <a:prstGeom prst="rect">
            <a:avLst/>
          </a:prstGeom>
        </p:spPr>
        <p:txBody>
          <a:bodyPr spcFirstLastPara="1" wrap="square" lIns="91425" tIns="0" rIns="91425" bIns="91425" anchor="t" anchorCtr="0">
            <a:noAutofit/>
          </a:bodyPr>
          <a:lstStyle/>
          <a:p>
            <a:pPr marL="0" lvl="0" indent="0"/>
            <a:r>
              <a:rPr lang="en-US" i="1" dirty="0"/>
              <a:t>JS is a scripting language because it is interpreted and executed one command at a time</a:t>
            </a:r>
          </a:p>
        </p:txBody>
      </p:sp>
      <p:sp>
        <p:nvSpPr>
          <p:cNvPr id="402" name="Google Shape;402;p34"/>
          <p:cNvSpPr/>
          <p:nvPr/>
        </p:nvSpPr>
        <p:spPr>
          <a:xfrm rot="10800000" flipH="1">
            <a:off x="1198033" y="1589472"/>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935174" y="3451285"/>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250834" y="3748959"/>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949925" y="4046685"/>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019925" y="345213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593069" y="158947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378841" y="188629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741889" y="218402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1354130" y="1745751"/>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178541" y="3610958"/>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864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500" fill="hold"/>
                                        <p:tgtEl>
                                          <p:spTgt spid="388"/>
                                        </p:tgtEl>
                                        <p:attrNameLst>
                                          <p:attrName>ppt_x</p:attrName>
                                        </p:attrNameLst>
                                      </p:cBhvr>
                                      <p:tavLst>
                                        <p:tav tm="0">
                                          <p:val>
                                            <p:strVal val="#ppt_x"/>
                                          </p:val>
                                        </p:tav>
                                        <p:tav tm="100000">
                                          <p:val>
                                            <p:strVal val="#ppt_x"/>
                                          </p:val>
                                        </p:tav>
                                      </p:tavLst>
                                    </p:anim>
                                    <p:anim calcmode="lin" valueType="num">
                                      <p:cBhvr additive="base">
                                        <p:cTn id="8" dur="500" fill="hold"/>
                                        <p:tgtEl>
                                          <p:spTgt spid="3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7"/>
                                        </p:tgtEl>
                                        <p:attrNameLst>
                                          <p:attrName>style.visibility</p:attrName>
                                        </p:attrNameLst>
                                      </p:cBhvr>
                                      <p:to>
                                        <p:strVal val="visible"/>
                                      </p:to>
                                    </p:set>
                                    <p:anim calcmode="lin" valueType="num">
                                      <p:cBhvr additive="base">
                                        <p:cTn id="11" dur="500" fill="hold"/>
                                        <p:tgtEl>
                                          <p:spTgt spid="397"/>
                                        </p:tgtEl>
                                        <p:attrNameLst>
                                          <p:attrName>ppt_x</p:attrName>
                                        </p:attrNameLst>
                                      </p:cBhvr>
                                      <p:tavLst>
                                        <p:tav tm="0">
                                          <p:val>
                                            <p:strVal val="#ppt_x"/>
                                          </p:val>
                                        </p:tav>
                                        <p:tav tm="100000">
                                          <p:val>
                                            <p:strVal val="#ppt_x"/>
                                          </p:val>
                                        </p:tav>
                                      </p:tavLst>
                                    </p:anim>
                                    <p:anim calcmode="lin" valueType="num">
                                      <p:cBhvr additive="base">
                                        <p:cTn id="12" dur="500" fill="hold"/>
                                        <p:tgtEl>
                                          <p:spTgt spid="3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8">
                                            <p:txEl>
                                              <p:pRg st="0" end="0"/>
                                            </p:txEl>
                                          </p:spTgt>
                                        </p:tgtEl>
                                        <p:attrNameLst>
                                          <p:attrName>style.visibility</p:attrName>
                                        </p:attrNameLst>
                                      </p:cBhvr>
                                      <p:to>
                                        <p:strVal val="visible"/>
                                      </p:to>
                                    </p:set>
                                    <p:anim calcmode="lin" valueType="num">
                                      <p:cBhvr additive="base">
                                        <p:cTn id="15" dur="500" fill="hold"/>
                                        <p:tgtEl>
                                          <p:spTgt spid="39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2"/>
                                        </p:tgtEl>
                                        <p:attrNameLst>
                                          <p:attrName>style.visibility</p:attrName>
                                        </p:attrNameLst>
                                      </p:cBhvr>
                                      <p:to>
                                        <p:strVal val="visible"/>
                                      </p:to>
                                    </p:set>
                                    <p:anim calcmode="lin" valueType="num">
                                      <p:cBhvr additive="base">
                                        <p:cTn id="19" dur="500" fill="hold"/>
                                        <p:tgtEl>
                                          <p:spTgt spid="402"/>
                                        </p:tgtEl>
                                        <p:attrNameLst>
                                          <p:attrName>ppt_x</p:attrName>
                                        </p:attrNameLst>
                                      </p:cBhvr>
                                      <p:tavLst>
                                        <p:tav tm="0">
                                          <p:val>
                                            <p:strVal val="#ppt_x"/>
                                          </p:val>
                                        </p:tav>
                                        <p:tav tm="100000">
                                          <p:val>
                                            <p:strVal val="#ppt_x"/>
                                          </p:val>
                                        </p:tav>
                                      </p:tavLst>
                                    </p:anim>
                                    <p:anim calcmode="lin" valueType="num">
                                      <p:cBhvr additive="base">
                                        <p:cTn id="20" dur="500" fill="hold"/>
                                        <p:tgtEl>
                                          <p:spTgt spid="4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7"/>
                                        </p:tgtEl>
                                        <p:attrNameLst>
                                          <p:attrName>style.visibility</p:attrName>
                                        </p:attrNameLst>
                                      </p:cBhvr>
                                      <p:to>
                                        <p:strVal val="visible"/>
                                      </p:to>
                                    </p:set>
                                    <p:anim calcmode="lin" valueType="num">
                                      <p:cBhvr additive="base">
                                        <p:cTn id="23" dur="500" fill="hold"/>
                                        <p:tgtEl>
                                          <p:spTgt spid="407"/>
                                        </p:tgtEl>
                                        <p:attrNameLst>
                                          <p:attrName>ppt_x</p:attrName>
                                        </p:attrNameLst>
                                      </p:cBhvr>
                                      <p:tavLst>
                                        <p:tav tm="0">
                                          <p:val>
                                            <p:strVal val="#ppt_x"/>
                                          </p:val>
                                        </p:tav>
                                        <p:tav tm="100000">
                                          <p:val>
                                            <p:strVal val="#ppt_x"/>
                                          </p:val>
                                        </p:tav>
                                      </p:tavLst>
                                    </p:anim>
                                    <p:anim calcmode="lin" valueType="num">
                                      <p:cBhvr additive="base">
                                        <p:cTn id="24" dur="500" fill="hold"/>
                                        <p:tgtEl>
                                          <p:spTgt spid="40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8"/>
                                        </p:tgtEl>
                                        <p:attrNameLst>
                                          <p:attrName>style.visibility</p:attrName>
                                        </p:attrNameLst>
                                      </p:cBhvr>
                                      <p:to>
                                        <p:strVal val="visible"/>
                                      </p:to>
                                    </p:set>
                                    <p:anim calcmode="lin" valueType="num">
                                      <p:cBhvr additive="base">
                                        <p:cTn id="27" dur="500" fill="hold"/>
                                        <p:tgtEl>
                                          <p:spTgt spid="408"/>
                                        </p:tgtEl>
                                        <p:attrNameLst>
                                          <p:attrName>ppt_x</p:attrName>
                                        </p:attrNameLst>
                                      </p:cBhvr>
                                      <p:tavLst>
                                        <p:tav tm="0">
                                          <p:val>
                                            <p:strVal val="#ppt_x"/>
                                          </p:val>
                                        </p:tav>
                                        <p:tav tm="100000">
                                          <p:val>
                                            <p:strVal val="#ppt_x"/>
                                          </p:val>
                                        </p:tav>
                                      </p:tavLst>
                                    </p:anim>
                                    <p:anim calcmode="lin" valueType="num">
                                      <p:cBhvr additive="base">
                                        <p:cTn id="28" dur="500" fill="hold"/>
                                        <p:tgtEl>
                                          <p:spTgt spid="40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9"/>
                                        </p:tgtEl>
                                        <p:attrNameLst>
                                          <p:attrName>style.visibility</p:attrName>
                                        </p:attrNameLst>
                                      </p:cBhvr>
                                      <p:to>
                                        <p:strVal val="visible"/>
                                      </p:to>
                                    </p:set>
                                    <p:anim calcmode="lin" valueType="num">
                                      <p:cBhvr additive="base">
                                        <p:cTn id="31" dur="500" fill="hold"/>
                                        <p:tgtEl>
                                          <p:spTgt spid="409"/>
                                        </p:tgtEl>
                                        <p:attrNameLst>
                                          <p:attrName>ppt_x</p:attrName>
                                        </p:attrNameLst>
                                      </p:cBhvr>
                                      <p:tavLst>
                                        <p:tav tm="0">
                                          <p:val>
                                            <p:strVal val="#ppt_x"/>
                                          </p:val>
                                        </p:tav>
                                        <p:tav tm="100000">
                                          <p:val>
                                            <p:strVal val="#ppt_x"/>
                                          </p:val>
                                        </p:tav>
                                      </p:tavLst>
                                    </p:anim>
                                    <p:anim calcmode="lin" valueType="num">
                                      <p:cBhvr additive="base">
                                        <p:cTn id="32" dur="500" fill="hold"/>
                                        <p:tgtEl>
                                          <p:spTgt spid="40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5"/>
                                        </p:tgtEl>
                                        <p:attrNameLst>
                                          <p:attrName>style.visibility</p:attrName>
                                        </p:attrNameLst>
                                      </p:cBhvr>
                                      <p:to>
                                        <p:strVal val="visible"/>
                                      </p:to>
                                    </p:set>
                                    <p:anim calcmode="lin" valueType="num">
                                      <p:cBhvr additive="base">
                                        <p:cTn id="35" dur="500" fill="hold"/>
                                        <p:tgtEl>
                                          <p:spTgt spid="415"/>
                                        </p:tgtEl>
                                        <p:attrNameLst>
                                          <p:attrName>ppt_x</p:attrName>
                                        </p:attrNameLst>
                                      </p:cBhvr>
                                      <p:tavLst>
                                        <p:tav tm="0">
                                          <p:val>
                                            <p:strVal val="#ppt_x"/>
                                          </p:val>
                                        </p:tav>
                                        <p:tav tm="100000">
                                          <p:val>
                                            <p:strVal val="#ppt_x"/>
                                          </p:val>
                                        </p:tav>
                                      </p:tavLst>
                                    </p:anim>
                                    <p:anim calcmode="lin" valueType="num">
                                      <p:cBhvr additive="base">
                                        <p:cTn id="36" dur="500" fill="hold"/>
                                        <p:tgtEl>
                                          <p:spTgt spid="4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90"/>
                                        </p:tgtEl>
                                        <p:attrNameLst>
                                          <p:attrName>style.visibility</p:attrName>
                                        </p:attrNameLst>
                                      </p:cBhvr>
                                      <p:to>
                                        <p:strVal val="visible"/>
                                      </p:to>
                                    </p:set>
                                    <p:anim calcmode="lin" valueType="num">
                                      <p:cBhvr additive="base">
                                        <p:cTn id="41" dur="500" fill="hold"/>
                                        <p:tgtEl>
                                          <p:spTgt spid="390"/>
                                        </p:tgtEl>
                                        <p:attrNameLst>
                                          <p:attrName>ppt_x</p:attrName>
                                        </p:attrNameLst>
                                      </p:cBhvr>
                                      <p:tavLst>
                                        <p:tav tm="0">
                                          <p:val>
                                            <p:strVal val="#ppt_x"/>
                                          </p:val>
                                        </p:tav>
                                        <p:tav tm="100000">
                                          <p:val>
                                            <p:strVal val="#ppt_x"/>
                                          </p:val>
                                        </p:tav>
                                      </p:tavLst>
                                    </p:anim>
                                    <p:anim calcmode="lin" valueType="num">
                                      <p:cBhvr additive="base">
                                        <p:cTn id="42" dur="500" fill="hold"/>
                                        <p:tgtEl>
                                          <p:spTgt spid="39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9"/>
                                        </p:tgtEl>
                                        <p:attrNameLst>
                                          <p:attrName>style.visibility</p:attrName>
                                        </p:attrNameLst>
                                      </p:cBhvr>
                                      <p:to>
                                        <p:strVal val="visible"/>
                                      </p:to>
                                    </p:set>
                                    <p:anim calcmode="lin" valueType="num">
                                      <p:cBhvr additive="base">
                                        <p:cTn id="45" dur="500" fill="hold"/>
                                        <p:tgtEl>
                                          <p:spTgt spid="399"/>
                                        </p:tgtEl>
                                        <p:attrNameLst>
                                          <p:attrName>ppt_x</p:attrName>
                                        </p:attrNameLst>
                                      </p:cBhvr>
                                      <p:tavLst>
                                        <p:tav tm="0">
                                          <p:val>
                                            <p:strVal val="#ppt_x"/>
                                          </p:val>
                                        </p:tav>
                                        <p:tav tm="100000">
                                          <p:val>
                                            <p:strVal val="#ppt_x"/>
                                          </p:val>
                                        </p:tav>
                                      </p:tavLst>
                                    </p:anim>
                                    <p:anim calcmode="lin" valueType="num">
                                      <p:cBhvr additive="base">
                                        <p:cTn id="46" dur="500" fill="hold"/>
                                        <p:tgtEl>
                                          <p:spTgt spid="39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0">
                                            <p:txEl>
                                              <p:pRg st="0" end="0"/>
                                            </p:txEl>
                                          </p:spTgt>
                                        </p:tgtEl>
                                        <p:attrNameLst>
                                          <p:attrName>style.visibility</p:attrName>
                                        </p:attrNameLst>
                                      </p:cBhvr>
                                      <p:to>
                                        <p:strVal val="visible"/>
                                      </p:to>
                                    </p:set>
                                    <p:anim calcmode="lin" valueType="num">
                                      <p:cBhvr additive="base">
                                        <p:cTn id="49" dur="500" fill="hold"/>
                                        <p:tgtEl>
                                          <p:spTgt spid="40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00">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03"/>
                                        </p:tgtEl>
                                        <p:attrNameLst>
                                          <p:attrName>style.visibility</p:attrName>
                                        </p:attrNameLst>
                                      </p:cBhvr>
                                      <p:to>
                                        <p:strVal val="visible"/>
                                      </p:to>
                                    </p:set>
                                    <p:anim calcmode="lin" valueType="num">
                                      <p:cBhvr additive="base">
                                        <p:cTn id="53" dur="500" fill="hold"/>
                                        <p:tgtEl>
                                          <p:spTgt spid="403"/>
                                        </p:tgtEl>
                                        <p:attrNameLst>
                                          <p:attrName>ppt_x</p:attrName>
                                        </p:attrNameLst>
                                      </p:cBhvr>
                                      <p:tavLst>
                                        <p:tav tm="0">
                                          <p:val>
                                            <p:strVal val="#ppt_x"/>
                                          </p:val>
                                        </p:tav>
                                        <p:tav tm="100000">
                                          <p:val>
                                            <p:strVal val="#ppt_x"/>
                                          </p:val>
                                        </p:tav>
                                      </p:tavLst>
                                    </p:anim>
                                    <p:anim calcmode="lin" valueType="num">
                                      <p:cBhvr additive="base">
                                        <p:cTn id="54" dur="500" fill="hold"/>
                                        <p:tgtEl>
                                          <p:spTgt spid="40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04"/>
                                        </p:tgtEl>
                                        <p:attrNameLst>
                                          <p:attrName>style.visibility</p:attrName>
                                        </p:attrNameLst>
                                      </p:cBhvr>
                                      <p:to>
                                        <p:strVal val="visible"/>
                                      </p:to>
                                    </p:set>
                                    <p:anim calcmode="lin" valueType="num">
                                      <p:cBhvr additive="base">
                                        <p:cTn id="57" dur="500" fill="hold"/>
                                        <p:tgtEl>
                                          <p:spTgt spid="404"/>
                                        </p:tgtEl>
                                        <p:attrNameLst>
                                          <p:attrName>ppt_x</p:attrName>
                                        </p:attrNameLst>
                                      </p:cBhvr>
                                      <p:tavLst>
                                        <p:tav tm="0">
                                          <p:val>
                                            <p:strVal val="#ppt_x"/>
                                          </p:val>
                                        </p:tav>
                                        <p:tav tm="100000">
                                          <p:val>
                                            <p:strVal val="#ppt_x"/>
                                          </p:val>
                                        </p:tav>
                                      </p:tavLst>
                                    </p:anim>
                                    <p:anim calcmode="lin" valueType="num">
                                      <p:cBhvr additive="base">
                                        <p:cTn id="58" dur="500" fill="hold"/>
                                        <p:tgtEl>
                                          <p:spTgt spid="40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05"/>
                                        </p:tgtEl>
                                        <p:attrNameLst>
                                          <p:attrName>style.visibility</p:attrName>
                                        </p:attrNameLst>
                                      </p:cBhvr>
                                      <p:to>
                                        <p:strVal val="visible"/>
                                      </p:to>
                                    </p:set>
                                    <p:anim calcmode="lin" valueType="num">
                                      <p:cBhvr additive="base">
                                        <p:cTn id="61" dur="500" fill="hold"/>
                                        <p:tgtEl>
                                          <p:spTgt spid="405"/>
                                        </p:tgtEl>
                                        <p:attrNameLst>
                                          <p:attrName>ppt_x</p:attrName>
                                        </p:attrNameLst>
                                      </p:cBhvr>
                                      <p:tavLst>
                                        <p:tav tm="0">
                                          <p:val>
                                            <p:strVal val="#ppt_x"/>
                                          </p:val>
                                        </p:tav>
                                        <p:tav tm="100000">
                                          <p:val>
                                            <p:strVal val="#ppt_x"/>
                                          </p:val>
                                        </p:tav>
                                      </p:tavLst>
                                    </p:anim>
                                    <p:anim calcmode="lin" valueType="num">
                                      <p:cBhvr additive="base">
                                        <p:cTn id="62" dur="500" fill="hold"/>
                                        <p:tgtEl>
                                          <p:spTgt spid="40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06"/>
                                        </p:tgtEl>
                                        <p:attrNameLst>
                                          <p:attrName>style.visibility</p:attrName>
                                        </p:attrNameLst>
                                      </p:cBhvr>
                                      <p:to>
                                        <p:strVal val="visible"/>
                                      </p:to>
                                    </p:set>
                                    <p:anim calcmode="lin" valueType="num">
                                      <p:cBhvr additive="base">
                                        <p:cTn id="65" dur="500" fill="hold"/>
                                        <p:tgtEl>
                                          <p:spTgt spid="406"/>
                                        </p:tgtEl>
                                        <p:attrNameLst>
                                          <p:attrName>ppt_x</p:attrName>
                                        </p:attrNameLst>
                                      </p:cBhvr>
                                      <p:tavLst>
                                        <p:tav tm="0">
                                          <p:val>
                                            <p:strVal val="#ppt_x"/>
                                          </p:val>
                                        </p:tav>
                                        <p:tav tm="100000">
                                          <p:val>
                                            <p:strVal val="#ppt_x"/>
                                          </p:val>
                                        </p:tav>
                                      </p:tavLst>
                                    </p:anim>
                                    <p:anim calcmode="lin" valueType="num">
                                      <p:cBhvr additive="base">
                                        <p:cTn id="66" dur="500" fill="hold"/>
                                        <p:tgtEl>
                                          <p:spTgt spid="40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16"/>
                                        </p:tgtEl>
                                        <p:attrNameLst>
                                          <p:attrName>style.visibility</p:attrName>
                                        </p:attrNameLst>
                                      </p:cBhvr>
                                      <p:to>
                                        <p:strVal val="visible"/>
                                      </p:to>
                                    </p:set>
                                    <p:anim calcmode="lin" valueType="num">
                                      <p:cBhvr additive="base">
                                        <p:cTn id="69" dur="500" fill="hold"/>
                                        <p:tgtEl>
                                          <p:spTgt spid="416"/>
                                        </p:tgtEl>
                                        <p:attrNameLst>
                                          <p:attrName>ppt_x</p:attrName>
                                        </p:attrNameLst>
                                      </p:cBhvr>
                                      <p:tavLst>
                                        <p:tav tm="0">
                                          <p:val>
                                            <p:strVal val="#ppt_x"/>
                                          </p:val>
                                        </p:tav>
                                        <p:tav tm="100000">
                                          <p:val>
                                            <p:strVal val="#ppt_x"/>
                                          </p:val>
                                        </p:tav>
                                      </p:tavLst>
                                    </p:anim>
                                    <p:anim calcmode="lin" valueType="num">
                                      <p:cBhvr additive="base">
                                        <p:cTn id="70" dur="500" fill="hold"/>
                                        <p:tgtEl>
                                          <p:spTgt spid="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90" grpId="0" animBg="1"/>
      <p:bldP spid="397" grpId="0"/>
      <p:bldP spid="398" grpId="0" build="p"/>
      <p:bldP spid="399" grpId="0"/>
      <p:bldP spid="400" grpId="0" build="p"/>
      <p:bldP spid="402" grpId="0" animBg="1"/>
      <p:bldP spid="403" grpId="0" animBg="1"/>
      <p:bldP spid="404" grpId="0" animBg="1"/>
      <p:bldP spid="405" grpId="0" animBg="1"/>
      <p:bldP spid="406" grpId="0" animBg="1"/>
      <p:bldP spid="407" grpId="0" animBg="1"/>
      <p:bldP spid="408" grpId="0" animBg="1"/>
      <p:bldP spid="409" grpId="0" animBg="1"/>
      <p:bldP spid="4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3. COMPARISON OPERATORS - Equality</a:t>
            </a:r>
          </a:p>
        </p:txBody>
      </p:sp>
      <p:sp>
        <p:nvSpPr>
          <p:cNvPr id="341" name="Google Shape;341;p28"/>
          <p:cNvSpPr txBox="1">
            <a:spLocks noGrp="1"/>
          </p:cNvSpPr>
          <p:nvPr>
            <p:ph type="subTitle" idx="1"/>
          </p:nvPr>
        </p:nvSpPr>
        <p:spPr>
          <a:xfrm flipH="1">
            <a:off x="665813" y="1143478"/>
            <a:ext cx="7704000" cy="3294000"/>
          </a:xfrm>
          <a:prstGeom prst="rect">
            <a:avLst/>
          </a:prstGeom>
        </p:spPr>
        <p:txBody>
          <a:bodyPr spcFirstLastPara="1" wrap="square" lIns="91425" tIns="91425" rIns="91425" bIns="91425" anchor="t" anchorCtr="0">
            <a:noAutofit/>
          </a:bodyPr>
          <a:lstStyle/>
          <a:p>
            <a:pPr marL="114300" indent="0">
              <a:buNone/>
            </a:pPr>
            <a:r>
              <a:rPr lang="en-US" sz="1800" b="1" dirty="0"/>
              <a:t>2.  Strict Equality: </a:t>
            </a:r>
          </a:p>
          <a:p>
            <a:endParaRPr lang="en-US" sz="1800" b="1" dirty="0"/>
          </a:p>
        </p:txBody>
      </p:sp>
      <p:pic>
        <p:nvPicPr>
          <p:cNvPr id="3" name="Picture 2"/>
          <p:cNvPicPr>
            <a:picLocks noChangeAspect="1"/>
          </p:cNvPicPr>
          <p:nvPr/>
        </p:nvPicPr>
        <p:blipFill>
          <a:blip r:embed="rId3"/>
          <a:stretch>
            <a:fillRect/>
          </a:stretch>
        </p:blipFill>
        <p:spPr>
          <a:xfrm>
            <a:off x="1253679" y="1564251"/>
            <a:ext cx="7722619" cy="3371380"/>
          </a:xfrm>
          <a:prstGeom prst="rect">
            <a:avLst/>
          </a:prstGeom>
        </p:spPr>
      </p:pic>
    </p:spTree>
    <p:extLst>
      <p:ext uri="{BB962C8B-B14F-4D97-AF65-F5344CB8AC3E}">
        <p14:creationId xmlns:p14="http://schemas.microsoft.com/office/powerpoint/2010/main" val="73467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85737" y="757237"/>
            <a:ext cx="8772525" cy="3629025"/>
          </a:xfrm>
          <a:prstGeom prst="rect">
            <a:avLst/>
          </a:prstGeom>
        </p:spPr>
      </p:pic>
    </p:spTree>
    <p:extLst>
      <p:ext uri="{BB962C8B-B14F-4D97-AF65-F5344CB8AC3E}">
        <p14:creationId xmlns:p14="http://schemas.microsoft.com/office/powerpoint/2010/main" val="48949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80975" y="1204912"/>
            <a:ext cx="8782050" cy="2733675"/>
          </a:xfrm>
          <a:prstGeom prst="rect">
            <a:avLst/>
          </a:prstGeom>
        </p:spPr>
      </p:pic>
    </p:spTree>
    <p:extLst>
      <p:ext uri="{BB962C8B-B14F-4D97-AF65-F5344CB8AC3E}">
        <p14:creationId xmlns:p14="http://schemas.microsoft.com/office/powerpoint/2010/main" val="230347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pic>
        <p:nvPicPr>
          <p:cNvPr id="2" name="Picture 1"/>
          <p:cNvPicPr>
            <a:picLocks noChangeAspect="1"/>
          </p:cNvPicPr>
          <p:nvPr/>
        </p:nvPicPr>
        <p:blipFill>
          <a:blip r:embed="rId3"/>
          <a:stretch>
            <a:fillRect/>
          </a:stretch>
        </p:blipFill>
        <p:spPr>
          <a:xfrm>
            <a:off x="33099" y="1646092"/>
            <a:ext cx="9144000" cy="1735464"/>
          </a:xfrm>
          <a:prstGeom prst="rect">
            <a:avLst/>
          </a:prstGeom>
        </p:spPr>
      </p:pic>
    </p:spTree>
    <p:extLst>
      <p:ext uri="{BB962C8B-B14F-4D97-AF65-F5344CB8AC3E}">
        <p14:creationId xmlns:p14="http://schemas.microsoft.com/office/powerpoint/2010/main" val="1767789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4. LOGICAL OPERATORS</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dirty="0"/>
              <a:t>These operators are (typically) used with </a:t>
            </a:r>
            <a:r>
              <a:rPr lang="en-US" sz="1800" u="sng" dirty="0">
                <a:hlinkClick r:id="rId3"/>
              </a:rPr>
              <a:t>Boolean</a:t>
            </a:r>
            <a:r>
              <a:rPr lang="en-US" sz="1800" dirty="0"/>
              <a:t>/ logical values and return a Boolean value.</a:t>
            </a:r>
            <a:endParaRPr lang="en-US" sz="1800" b="1" dirty="0"/>
          </a:p>
        </p:txBody>
      </p:sp>
      <p:pic>
        <p:nvPicPr>
          <p:cNvPr id="3" name="Picture 2"/>
          <p:cNvPicPr>
            <a:picLocks noChangeAspect="1"/>
          </p:cNvPicPr>
          <p:nvPr/>
        </p:nvPicPr>
        <p:blipFill>
          <a:blip r:embed="rId4"/>
          <a:stretch>
            <a:fillRect/>
          </a:stretch>
        </p:blipFill>
        <p:spPr>
          <a:xfrm>
            <a:off x="349225" y="1819419"/>
            <a:ext cx="8337176" cy="2417135"/>
          </a:xfrm>
          <a:prstGeom prst="rect">
            <a:avLst/>
          </a:prstGeom>
        </p:spPr>
      </p:pic>
    </p:spTree>
    <p:extLst>
      <p:ext uri="{BB962C8B-B14F-4D97-AF65-F5344CB8AC3E}">
        <p14:creationId xmlns:p14="http://schemas.microsoft.com/office/powerpoint/2010/main" val="8005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LOGICAL &amp;&amp; OPERATOR (AND)</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dirty="0"/>
              <a:t>In English, the </a:t>
            </a:r>
            <a:r>
              <a:rPr lang="en-US" sz="1800" b="1" dirty="0"/>
              <a:t>&amp;&amp;</a:t>
            </a:r>
            <a:r>
              <a:rPr lang="en-US" sz="1800" dirty="0"/>
              <a:t> operator mirrors the use of the word "and" (hence the name "logical AND"). A sentence like "Roses are red and violets are blue," is true as a whole precisely because roses are actually red, and violets are actually blue.</a:t>
            </a:r>
          </a:p>
          <a:p>
            <a:pPr>
              <a:buFont typeface="Arial" panose="020B0604020202020204" pitchFamily="34" charset="0"/>
              <a:buChar char="•"/>
            </a:pPr>
            <a:r>
              <a:rPr lang="en-US" sz="1800" dirty="0"/>
              <a:t>On the other hand, the sentence "Roses are red and violets are green," is false as a whole. While roses are indeed red, violets are not green.</a:t>
            </a:r>
          </a:p>
          <a:p>
            <a:pPr>
              <a:buFont typeface="Arial" panose="020B0604020202020204" pitchFamily="34" charset="0"/>
              <a:buChar char="•"/>
            </a:pPr>
            <a:endParaRPr lang="en-US" sz="1800" b="1" dirty="0"/>
          </a:p>
        </p:txBody>
      </p:sp>
      <p:pic>
        <p:nvPicPr>
          <p:cNvPr id="4" name="Picture 3"/>
          <p:cNvPicPr>
            <a:picLocks noChangeAspect="1"/>
          </p:cNvPicPr>
          <p:nvPr/>
        </p:nvPicPr>
        <p:blipFill>
          <a:blip r:embed="rId3"/>
          <a:stretch>
            <a:fillRect/>
          </a:stretch>
        </p:blipFill>
        <p:spPr>
          <a:xfrm>
            <a:off x="1043417" y="2248901"/>
            <a:ext cx="6768396" cy="2853783"/>
          </a:xfrm>
          <a:prstGeom prst="rect">
            <a:avLst/>
          </a:prstGeom>
        </p:spPr>
      </p:pic>
    </p:spTree>
    <p:extLst>
      <p:ext uri="{BB962C8B-B14F-4D97-AF65-F5344CB8AC3E}">
        <p14:creationId xmlns:p14="http://schemas.microsoft.com/office/powerpoint/2010/main" val="10304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LOGICAL || OPERATOR (OR)</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dirty="0"/>
              <a:t>logical OR mirrors our experience of English language truth values. The sentence "Pigs can fly or dogs can run," is true as a whole. Joining the two clauses by "or" requires that only one of them is true in order for the full sentence to be true.</a:t>
            </a:r>
          </a:p>
          <a:p>
            <a:r>
              <a:rPr lang="en-US" sz="1800" dirty="0"/>
              <a:t>When both of the clauses joined by "or" are false, the statement as a whole is false. For example, "Pigs can fly or dogs can speak Spanish," is a false statement.</a:t>
            </a:r>
          </a:p>
        </p:txBody>
      </p:sp>
      <p:pic>
        <p:nvPicPr>
          <p:cNvPr id="2" name="Picture 1"/>
          <p:cNvPicPr>
            <a:picLocks noChangeAspect="1"/>
          </p:cNvPicPr>
          <p:nvPr/>
        </p:nvPicPr>
        <p:blipFill>
          <a:blip r:embed="rId3"/>
          <a:stretch>
            <a:fillRect/>
          </a:stretch>
        </p:blipFill>
        <p:spPr>
          <a:xfrm>
            <a:off x="504781" y="2364680"/>
            <a:ext cx="8085192" cy="2542462"/>
          </a:xfrm>
          <a:prstGeom prst="rect">
            <a:avLst/>
          </a:prstGeom>
        </p:spPr>
      </p:pic>
    </p:spTree>
    <p:extLst>
      <p:ext uri="{BB962C8B-B14F-4D97-AF65-F5344CB8AC3E}">
        <p14:creationId xmlns:p14="http://schemas.microsoft.com/office/powerpoint/2010/main" val="97181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LOGICAL ! OPERATOR (NOT)</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dirty="0"/>
              <a:t>The logical NOT operator, !, takes only a single operand and reverses its </a:t>
            </a:r>
            <a:r>
              <a:rPr lang="en-US" sz="1800" dirty="0" err="1"/>
              <a:t>boolean</a:t>
            </a:r>
            <a:r>
              <a:rPr lang="en-US" sz="1800" dirty="0"/>
              <a:t> value.</a:t>
            </a:r>
          </a:p>
          <a:p>
            <a:endParaRPr lang="en-US" sz="1800" dirty="0"/>
          </a:p>
          <a:p>
            <a:endParaRPr lang="en-US" sz="1800" dirty="0"/>
          </a:p>
        </p:txBody>
      </p:sp>
      <p:pic>
        <p:nvPicPr>
          <p:cNvPr id="7" name="Picture 6"/>
          <p:cNvPicPr>
            <a:picLocks noChangeAspect="1"/>
          </p:cNvPicPr>
          <p:nvPr/>
        </p:nvPicPr>
        <p:blipFill>
          <a:blip r:embed="rId3"/>
          <a:stretch>
            <a:fillRect/>
          </a:stretch>
        </p:blipFill>
        <p:spPr>
          <a:xfrm>
            <a:off x="174413" y="1450795"/>
            <a:ext cx="8686800" cy="3400425"/>
          </a:xfrm>
          <a:prstGeom prst="rect">
            <a:avLst/>
          </a:prstGeom>
        </p:spPr>
      </p:pic>
    </p:spTree>
    <p:extLst>
      <p:ext uri="{BB962C8B-B14F-4D97-AF65-F5344CB8AC3E}">
        <p14:creationId xmlns:p14="http://schemas.microsoft.com/office/powerpoint/2010/main" val="22983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Truth Tables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b="1" dirty="0"/>
              <a:t>Truth tables</a:t>
            </a:r>
            <a:r>
              <a:rPr lang="en-US" sz="1800" dirty="0"/>
              <a:t> help us understand how logical operators work by calculating all of the possible return values of a </a:t>
            </a:r>
            <a:r>
              <a:rPr lang="en-US" sz="1800" dirty="0" err="1"/>
              <a:t>boolean</a:t>
            </a:r>
            <a:r>
              <a:rPr lang="en-US" sz="1800" dirty="0"/>
              <a:t> expression. </a:t>
            </a:r>
          </a:p>
          <a:p>
            <a:endParaRPr lang="en-US" sz="1800" dirty="0"/>
          </a:p>
        </p:txBody>
      </p:sp>
      <p:pic>
        <p:nvPicPr>
          <p:cNvPr id="2" name="Picture 1"/>
          <p:cNvPicPr>
            <a:picLocks noChangeAspect="1"/>
          </p:cNvPicPr>
          <p:nvPr/>
        </p:nvPicPr>
        <p:blipFill>
          <a:blip r:embed="rId3"/>
          <a:stretch>
            <a:fillRect/>
          </a:stretch>
        </p:blipFill>
        <p:spPr>
          <a:xfrm>
            <a:off x="217663" y="1547597"/>
            <a:ext cx="8658225" cy="3438525"/>
          </a:xfrm>
          <a:prstGeom prst="rect">
            <a:avLst/>
          </a:prstGeom>
        </p:spPr>
      </p:pic>
    </p:spTree>
    <p:extLst>
      <p:ext uri="{BB962C8B-B14F-4D97-AF65-F5344CB8AC3E}">
        <p14:creationId xmlns:p14="http://schemas.microsoft.com/office/powerpoint/2010/main" val="108717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Truth Tables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b="1" dirty="0"/>
              <a:t>Truth tables</a:t>
            </a:r>
            <a:r>
              <a:rPr lang="en-US" sz="1800" dirty="0"/>
              <a:t> help us understand how logical operators work by calculating all of the possible return values of a </a:t>
            </a:r>
            <a:r>
              <a:rPr lang="en-US" sz="1800" dirty="0" err="1"/>
              <a:t>boolean</a:t>
            </a:r>
            <a:r>
              <a:rPr lang="en-US" sz="1800" dirty="0"/>
              <a:t> expression. </a:t>
            </a:r>
          </a:p>
          <a:p>
            <a:endParaRPr lang="en-US" sz="1800" dirty="0"/>
          </a:p>
        </p:txBody>
      </p:sp>
      <p:pic>
        <p:nvPicPr>
          <p:cNvPr id="3" name="Picture 2"/>
          <p:cNvPicPr>
            <a:picLocks noChangeAspect="1"/>
          </p:cNvPicPr>
          <p:nvPr/>
        </p:nvPicPr>
        <p:blipFill>
          <a:blip r:embed="rId3"/>
          <a:stretch>
            <a:fillRect/>
          </a:stretch>
        </p:blipFill>
        <p:spPr>
          <a:xfrm>
            <a:off x="176212" y="673839"/>
            <a:ext cx="8791575" cy="4143375"/>
          </a:xfrm>
          <a:prstGeom prst="rect">
            <a:avLst/>
          </a:prstGeom>
        </p:spPr>
      </p:pic>
    </p:spTree>
    <p:extLst>
      <p:ext uri="{BB962C8B-B14F-4D97-AF65-F5344CB8AC3E}">
        <p14:creationId xmlns:p14="http://schemas.microsoft.com/office/powerpoint/2010/main" val="421647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 of JavaScript</a:t>
            </a:r>
            <a:endParaRPr dirty="0"/>
          </a:p>
        </p:txBody>
      </p:sp>
      <p:sp>
        <p:nvSpPr>
          <p:cNvPr id="341" name="Google Shape;341;p28"/>
          <p:cNvSpPr txBox="1">
            <a:spLocks noGrp="1"/>
          </p:cNvSpPr>
          <p:nvPr>
            <p:ph type="subTitle" idx="1"/>
          </p:nvPr>
        </p:nvSpPr>
        <p:spPr>
          <a:xfrm flipH="1">
            <a:off x="665813" y="583734"/>
            <a:ext cx="7704000" cy="3294000"/>
          </a:xfrm>
          <a:prstGeom prst="rect">
            <a:avLst/>
          </a:prstGeom>
        </p:spPr>
        <p:txBody>
          <a:bodyPr spcFirstLastPara="1" wrap="square" lIns="91425" tIns="91425" rIns="91425" bIns="91425" anchor="t" anchorCtr="0">
            <a:noAutofit/>
          </a:bodyPr>
          <a:lstStyle/>
          <a:p>
            <a:pPr marL="228600" indent="-228600"/>
            <a:r>
              <a:rPr lang="en-US" sz="1800" dirty="0"/>
              <a:t>JavaScript is an Object oriented programming language, </a:t>
            </a:r>
            <a:r>
              <a:rPr lang="en-US" sz="1800" dirty="0" err="1"/>
              <a:t>i.e</a:t>
            </a:r>
            <a:r>
              <a:rPr lang="en-US" sz="1800" dirty="0"/>
              <a:t> it is centered around objects</a:t>
            </a:r>
          </a:p>
          <a:p>
            <a:pPr marL="228600" indent="-228600"/>
            <a:r>
              <a:rPr lang="en-US" sz="1800" dirty="0"/>
              <a:t>Syntax is similar to </a:t>
            </a:r>
            <a:r>
              <a:rPr lang="en-US" sz="1800" b="1" dirty="0"/>
              <a:t>C</a:t>
            </a:r>
            <a:r>
              <a:rPr lang="en-US" sz="1800" dirty="0"/>
              <a:t> programming language</a:t>
            </a:r>
          </a:p>
          <a:p>
            <a:pPr marL="228600" indent="-228600"/>
            <a:r>
              <a:rPr lang="en-US" sz="1800" dirty="0"/>
              <a:t>It is used in </a:t>
            </a:r>
          </a:p>
          <a:p>
            <a:pPr marL="534988" lvl="1" indent="-315913" algn="l"/>
            <a:r>
              <a:rPr lang="en-US" sz="1800" dirty="0"/>
              <a:t>Client side – Traditionally used on browsers</a:t>
            </a:r>
          </a:p>
          <a:p>
            <a:pPr marL="534988" lvl="1" indent="-315913" algn="l"/>
            <a:r>
              <a:rPr lang="en-US" sz="1800" dirty="0"/>
              <a:t>Server Side – thanks to NodeJs, JavaScript now runs on the server.</a:t>
            </a:r>
          </a:p>
          <a:p>
            <a:pPr marL="228600" indent="-228600"/>
            <a:r>
              <a:rPr lang="en-US" sz="1800" dirty="0"/>
              <a:t>It was initially only used for browsers and web pages, but it has spread to many other environments and applications.</a:t>
            </a:r>
          </a:p>
          <a:p>
            <a:pPr marL="228600" indent="-228600"/>
            <a:r>
              <a:rPr lang="en-US" sz="1800" dirty="0"/>
              <a:t>It is platform-independent and case- sensitive.</a:t>
            </a:r>
          </a:p>
          <a:p>
            <a:pPr marL="228600" indent="-228600"/>
            <a:r>
              <a:rPr lang="en-US" sz="1800" dirty="0"/>
              <a:t>JavaScript is extremely popular and frequently used in</a:t>
            </a:r>
          </a:p>
          <a:p>
            <a:pPr marL="685800" lvl="1" indent="-228600" algn="l"/>
            <a:r>
              <a:rPr lang="en-US" sz="1800" dirty="0"/>
              <a:t>Website creation</a:t>
            </a:r>
          </a:p>
          <a:p>
            <a:pPr marL="685800" lvl="1" indent="-228600" algn="l"/>
            <a:r>
              <a:rPr lang="en-US" sz="1800" dirty="0"/>
              <a:t>Mobile Applications</a:t>
            </a:r>
          </a:p>
          <a:p>
            <a:pPr marL="685800" lvl="1" indent="-228600" algn="l"/>
            <a:r>
              <a:rPr lang="en-US" sz="1800" dirty="0"/>
              <a:t>Interactive games</a:t>
            </a:r>
          </a:p>
          <a:p>
            <a:pPr marL="685800" lvl="1" indent="-228600" algn="l"/>
            <a:r>
              <a:rPr lang="en-US" sz="1800" dirty="0"/>
              <a:t>IOT devices</a:t>
            </a:r>
          </a:p>
          <a:p>
            <a:pPr marL="685800" lvl="1" indent="-228600" algn="l"/>
            <a:r>
              <a:rPr lang="en-US" sz="1800" dirty="0"/>
              <a:t>Drones</a:t>
            </a:r>
          </a:p>
          <a:p>
            <a:pPr marL="685800" lvl="1" indent="-228600" algn="l"/>
            <a:r>
              <a:rPr lang="en-US" sz="1800" dirty="0"/>
              <a:t>Virtual Reality</a:t>
            </a:r>
          </a:p>
          <a:p>
            <a:pPr marL="228600" indent="-228600"/>
            <a:endParaRPr lang="en-US" sz="1800" dirty="0"/>
          </a:p>
        </p:txBody>
      </p:sp>
    </p:spTree>
    <p:extLst>
      <p:ext uri="{BB962C8B-B14F-4D97-AF65-F5344CB8AC3E}">
        <p14:creationId xmlns:p14="http://schemas.microsoft.com/office/powerpoint/2010/main" val="333174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41">
                                            <p:txEl>
                                              <p:pRg st="3" end="3"/>
                                            </p:txEl>
                                          </p:spTgt>
                                        </p:tgtEl>
                                        <p:attrNameLst>
                                          <p:attrName>style.visibility</p:attrName>
                                        </p:attrNameLst>
                                      </p:cBhvr>
                                      <p:to>
                                        <p:strVal val="visible"/>
                                      </p:to>
                                    </p:set>
                                    <p:animEffect transition="in" filter="fade">
                                      <p:cBhvr>
                                        <p:cTn id="26" dur="1000"/>
                                        <p:tgtEl>
                                          <p:spTgt spid="341">
                                            <p:txEl>
                                              <p:pRg st="3" end="3"/>
                                            </p:txEl>
                                          </p:spTgt>
                                        </p:tgtEl>
                                      </p:cBhvr>
                                    </p:animEffect>
                                    <p:anim calcmode="lin" valueType="num">
                                      <p:cBhvr>
                                        <p:cTn id="27" dur="1000" fill="hold"/>
                                        <p:tgtEl>
                                          <p:spTgt spid="341">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41">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41">
                                            <p:txEl>
                                              <p:pRg st="4" end="4"/>
                                            </p:txEl>
                                          </p:spTgt>
                                        </p:tgtEl>
                                        <p:attrNameLst>
                                          <p:attrName>style.visibility</p:attrName>
                                        </p:attrNameLst>
                                      </p:cBhvr>
                                      <p:to>
                                        <p:strVal val="visible"/>
                                      </p:to>
                                    </p:set>
                                    <p:animEffect transition="in" filter="fade">
                                      <p:cBhvr>
                                        <p:cTn id="31" dur="1000"/>
                                        <p:tgtEl>
                                          <p:spTgt spid="341">
                                            <p:txEl>
                                              <p:pRg st="4" end="4"/>
                                            </p:txEl>
                                          </p:spTgt>
                                        </p:tgtEl>
                                      </p:cBhvr>
                                    </p:animEffect>
                                    <p:anim calcmode="lin" valueType="num">
                                      <p:cBhvr>
                                        <p:cTn id="32" dur="1000" fill="hold"/>
                                        <p:tgtEl>
                                          <p:spTgt spid="34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4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41">
                                            <p:txEl>
                                              <p:pRg st="5" end="5"/>
                                            </p:txEl>
                                          </p:spTgt>
                                        </p:tgtEl>
                                        <p:attrNameLst>
                                          <p:attrName>style.visibility</p:attrName>
                                        </p:attrNameLst>
                                      </p:cBhvr>
                                      <p:to>
                                        <p:strVal val="visible"/>
                                      </p:to>
                                    </p:set>
                                    <p:animEffect transition="in" filter="fade">
                                      <p:cBhvr>
                                        <p:cTn id="38" dur="1000"/>
                                        <p:tgtEl>
                                          <p:spTgt spid="341">
                                            <p:txEl>
                                              <p:pRg st="5" end="5"/>
                                            </p:txEl>
                                          </p:spTgt>
                                        </p:tgtEl>
                                      </p:cBhvr>
                                    </p:animEffect>
                                    <p:anim calcmode="lin" valueType="num">
                                      <p:cBhvr>
                                        <p:cTn id="39" dur="1000" fill="hold"/>
                                        <p:tgtEl>
                                          <p:spTgt spid="341">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4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41">
                                            <p:txEl>
                                              <p:pRg st="6" end="6"/>
                                            </p:txEl>
                                          </p:spTgt>
                                        </p:tgtEl>
                                        <p:attrNameLst>
                                          <p:attrName>style.visibility</p:attrName>
                                        </p:attrNameLst>
                                      </p:cBhvr>
                                      <p:to>
                                        <p:strVal val="visible"/>
                                      </p:to>
                                    </p:set>
                                    <p:animEffect transition="in" filter="fade">
                                      <p:cBhvr>
                                        <p:cTn id="45" dur="1000"/>
                                        <p:tgtEl>
                                          <p:spTgt spid="341">
                                            <p:txEl>
                                              <p:pRg st="6" end="6"/>
                                            </p:txEl>
                                          </p:spTgt>
                                        </p:tgtEl>
                                      </p:cBhvr>
                                    </p:animEffect>
                                    <p:anim calcmode="lin" valueType="num">
                                      <p:cBhvr>
                                        <p:cTn id="46" dur="1000" fill="hold"/>
                                        <p:tgtEl>
                                          <p:spTgt spid="341">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4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41">
                                            <p:txEl>
                                              <p:pRg st="7" end="7"/>
                                            </p:txEl>
                                          </p:spTgt>
                                        </p:tgtEl>
                                        <p:attrNameLst>
                                          <p:attrName>style.visibility</p:attrName>
                                        </p:attrNameLst>
                                      </p:cBhvr>
                                      <p:to>
                                        <p:strVal val="visible"/>
                                      </p:to>
                                    </p:set>
                                    <p:animEffect transition="in" filter="fade">
                                      <p:cBhvr>
                                        <p:cTn id="52" dur="1000"/>
                                        <p:tgtEl>
                                          <p:spTgt spid="341">
                                            <p:txEl>
                                              <p:pRg st="7" end="7"/>
                                            </p:txEl>
                                          </p:spTgt>
                                        </p:tgtEl>
                                      </p:cBhvr>
                                    </p:animEffect>
                                    <p:anim calcmode="lin" valueType="num">
                                      <p:cBhvr>
                                        <p:cTn id="53" dur="1000" fill="hold"/>
                                        <p:tgtEl>
                                          <p:spTgt spid="341">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41">
                                            <p:txEl>
                                              <p:pRg st="7" end="7"/>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1">
                                            <p:txEl>
                                              <p:pRg st="8" end="8"/>
                                            </p:txEl>
                                          </p:spTgt>
                                        </p:tgtEl>
                                        <p:attrNameLst>
                                          <p:attrName>style.visibility</p:attrName>
                                        </p:attrNameLst>
                                      </p:cBhvr>
                                      <p:to>
                                        <p:strVal val="visible"/>
                                      </p:to>
                                    </p:set>
                                    <p:animEffect transition="in" filter="fade">
                                      <p:cBhvr>
                                        <p:cTn id="57" dur="1000"/>
                                        <p:tgtEl>
                                          <p:spTgt spid="341">
                                            <p:txEl>
                                              <p:pRg st="8" end="8"/>
                                            </p:txEl>
                                          </p:spTgt>
                                        </p:tgtEl>
                                      </p:cBhvr>
                                    </p:animEffect>
                                    <p:anim calcmode="lin" valueType="num">
                                      <p:cBhvr>
                                        <p:cTn id="58" dur="1000" fill="hold"/>
                                        <p:tgtEl>
                                          <p:spTgt spid="341">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341">
                                            <p:txEl>
                                              <p:pRg st="8" end="8"/>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41">
                                            <p:txEl>
                                              <p:pRg st="9" end="9"/>
                                            </p:txEl>
                                          </p:spTgt>
                                        </p:tgtEl>
                                        <p:attrNameLst>
                                          <p:attrName>style.visibility</p:attrName>
                                        </p:attrNameLst>
                                      </p:cBhvr>
                                      <p:to>
                                        <p:strVal val="visible"/>
                                      </p:to>
                                    </p:set>
                                    <p:animEffect transition="in" filter="fade">
                                      <p:cBhvr>
                                        <p:cTn id="62" dur="1000"/>
                                        <p:tgtEl>
                                          <p:spTgt spid="341">
                                            <p:txEl>
                                              <p:pRg st="9" end="9"/>
                                            </p:txEl>
                                          </p:spTgt>
                                        </p:tgtEl>
                                      </p:cBhvr>
                                    </p:animEffect>
                                    <p:anim calcmode="lin" valueType="num">
                                      <p:cBhvr>
                                        <p:cTn id="63" dur="1000" fill="hold"/>
                                        <p:tgtEl>
                                          <p:spTgt spid="341">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341">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41">
                                            <p:txEl>
                                              <p:pRg st="10" end="10"/>
                                            </p:txEl>
                                          </p:spTgt>
                                        </p:tgtEl>
                                        <p:attrNameLst>
                                          <p:attrName>style.visibility</p:attrName>
                                        </p:attrNameLst>
                                      </p:cBhvr>
                                      <p:to>
                                        <p:strVal val="visible"/>
                                      </p:to>
                                    </p:set>
                                    <p:animEffect transition="in" filter="fade">
                                      <p:cBhvr>
                                        <p:cTn id="67" dur="1000"/>
                                        <p:tgtEl>
                                          <p:spTgt spid="341">
                                            <p:txEl>
                                              <p:pRg st="10" end="10"/>
                                            </p:txEl>
                                          </p:spTgt>
                                        </p:tgtEl>
                                      </p:cBhvr>
                                    </p:animEffect>
                                    <p:anim calcmode="lin" valueType="num">
                                      <p:cBhvr>
                                        <p:cTn id="68" dur="1000" fill="hold"/>
                                        <p:tgtEl>
                                          <p:spTgt spid="341">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41">
                                            <p:txEl>
                                              <p:pRg st="10" end="1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41">
                                            <p:txEl>
                                              <p:pRg st="11" end="11"/>
                                            </p:txEl>
                                          </p:spTgt>
                                        </p:tgtEl>
                                        <p:attrNameLst>
                                          <p:attrName>style.visibility</p:attrName>
                                        </p:attrNameLst>
                                      </p:cBhvr>
                                      <p:to>
                                        <p:strVal val="visible"/>
                                      </p:to>
                                    </p:set>
                                    <p:animEffect transition="in" filter="fade">
                                      <p:cBhvr>
                                        <p:cTn id="72" dur="1000"/>
                                        <p:tgtEl>
                                          <p:spTgt spid="341">
                                            <p:txEl>
                                              <p:pRg st="11" end="11"/>
                                            </p:txEl>
                                          </p:spTgt>
                                        </p:tgtEl>
                                      </p:cBhvr>
                                    </p:animEffect>
                                    <p:anim calcmode="lin" valueType="num">
                                      <p:cBhvr>
                                        <p:cTn id="73" dur="1000" fill="hold"/>
                                        <p:tgtEl>
                                          <p:spTgt spid="341">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341">
                                            <p:txEl>
                                              <p:pRg st="11" end="11"/>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41">
                                            <p:txEl>
                                              <p:pRg st="12" end="12"/>
                                            </p:txEl>
                                          </p:spTgt>
                                        </p:tgtEl>
                                        <p:attrNameLst>
                                          <p:attrName>style.visibility</p:attrName>
                                        </p:attrNameLst>
                                      </p:cBhvr>
                                      <p:to>
                                        <p:strVal val="visible"/>
                                      </p:to>
                                    </p:set>
                                    <p:animEffect transition="in" filter="fade">
                                      <p:cBhvr>
                                        <p:cTn id="77" dur="1000"/>
                                        <p:tgtEl>
                                          <p:spTgt spid="341">
                                            <p:txEl>
                                              <p:pRg st="12" end="12"/>
                                            </p:txEl>
                                          </p:spTgt>
                                        </p:tgtEl>
                                      </p:cBhvr>
                                    </p:animEffect>
                                    <p:anim calcmode="lin" valueType="num">
                                      <p:cBhvr>
                                        <p:cTn id="78" dur="1000" fill="hold"/>
                                        <p:tgtEl>
                                          <p:spTgt spid="341">
                                            <p:txEl>
                                              <p:pRg st="12" end="12"/>
                                            </p:txEl>
                                          </p:spTgt>
                                        </p:tgtEl>
                                        <p:attrNameLst>
                                          <p:attrName>ppt_x</p:attrName>
                                        </p:attrNameLst>
                                      </p:cBhvr>
                                      <p:tavLst>
                                        <p:tav tm="0">
                                          <p:val>
                                            <p:strVal val="#ppt_x"/>
                                          </p:val>
                                        </p:tav>
                                        <p:tav tm="100000">
                                          <p:val>
                                            <p:strVal val="#ppt_x"/>
                                          </p:val>
                                        </p:tav>
                                      </p:tavLst>
                                    </p:anim>
                                    <p:anim calcmode="lin" valueType="num">
                                      <p:cBhvr>
                                        <p:cTn id="79" dur="1000" fill="hold"/>
                                        <p:tgtEl>
                                          <p:spTgt spid="341">
                                            <p:txEl>
                                              <p:pRg st="12" end="12"/>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1">
                                            <p:txEl>
                                              <p:pRg st="13" end="13"/>
                                            </p:txEl>
                                          </p:spTgt>
                                        </p:tgtEl>
                                        <p:attrNameLst>
                                          <p:attrName>style.visibility</p:attrName>
                                        </p:attrNameLst>
                                      </p:cBhvr>
                                      <p:to>
                                        <p:strVal val="visible"/>
                                      </p:to>
                                    </p:set>
                                    <p:animEffect transition="in" filter="fade">
                                      <p:cBhvr>
                                        <p:cTn id="82" dur="1000"/>
                                        <p:tgtEl>
                                          <p:spTgt spid="341">
                                            <p:txEl>
                                              <p:pRg st="13" end="13"/>
                                            </p:txEl>
                                          </p:spTgt>
                                        </p:tgtEl>
                                      </p:cBhvr>
                                    </p:animEffect>
                                    <p:anim calcmode="lin" valueType="num">
                                      <p:cBhvr>
                                        <p:cTn id="83" dur="1000" fill="hold"/>
                                        <p:tgtEl>
                                          <p:spTgt spid="341">
                                            <p:txEl>
                                              <p:pRg st="13" end="13"/>
                                            </p:txEl>
                                          </p:spTgt>
                                        </p:tgtEl>
                                        <p:attrNameLst>
                                          <p:attrName>ppt_x</p:attrName>
                                        </p:attrNameLst>
                                      </p:cBhvr>
                                      <p:tavLst>
                                        <p:tav tm="0">
                                          <p:val>
                                            <p:strVal val="#ppt_x"/>
                                          </p:val>
                                        </p:tav>
                                        <p:tav tm="100000">
                                          <p:val>
                                            <p:strVal val="#ppt_x"/>
                                          </p:val>
                                        </p:tav>
                                      </p:tavLst>
                                    </p:anim>
                                    <p:anim calcmode="lin" valueType="num">
                                      <p:cBhvr>
                                        <p:cTn id="84" dur="1000" fill="hold"/>
                                        <p:tgtEl>
                                          <p:spTgt spid="341">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pic>
        <p:nvPicPr>
          <p:cNvPr id="2" name="Picture 1"/>
          <p:cNvPicPr>
            <a:picLocks noChangeAspect="1"/>
          </p:cNvPicPr>
          <p:nvPr/>
        </p:nvPicPr>
        <p:blipFill>
          <a:blip r:embed="rId3"/>
          <a:stretch>
            <a:fillRect/>
          </a:stretch>
        </p:blipFill>
        <p:spPr>
          <a:xfrm>
            <a:off x="252412" y="695325"/>
            <a:ext cx="8639175" cy="3752850"/>
          </a:xfrm>
          <a:prstGeom prst="rect">
            <a:avLst/>
          </a:prstGeom>
        </p:spPr>
      </p:pic>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spTree>
    <p:extLst>
      <p:ext uri="{BB962C8B-B14F-4D97-AF65-F5344CB8AC3E}">
        <p14:creationId xmlns:p14="http://schemas.microsoft.com/office/powerpoint/2010/main" val="957453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pic>
        <p:nvPicPr>
          <p:cNvPr id="3" name="Picture 2"/>
          <p:cNvPicPr>
            <a:picLocks noChangeAspect="1"/>
          </p:cNvPicPr>
          <p:nvPr/>
        </p:nvPicPr>
        <p:blipFill>
          <a:blip r:embed="rId3"/>
          <a:stretch>
            <a:fillRect/>
          </a:stretch>
        </p:blipFill>
        <p:spPr>
          <a:xfrm>
            <a:off x="223837" y="800100"/>
            <a:ext cx="8696325" cy="3543300"/>
          </a:xfrm>
          <a:prstGeom prst="rect">
            <a:avLst/>
          </a:prstGeom>
        </p:spPr>
      </p:pic>
    </p:spTree>
    <p:extLst>
      <p:ext uri="{BB962C8B-B14F-4D97-AF65-F5344CB8AC3E}">
        <p14:creationId xmlns:p14="http://schemas.microsoft.com/office/powerpoint/2010/main" val="349188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4. TENARY OPERATORS (?)</a:t>
            </a:r>
          </a:p>
        </p:txBody>
      </p:sp>
      <p:sp>
        <p:nvSpPr>
          <p:cNvPr id="341" name="Google Shape;341;p28"/>
          <p:cNvSpPr txBox="1">
            <a:spLocks noGrp="1"/>
          </p:cNvSpPr>
          <p:nvPr>
            <p:ph type="subTitle" idx="1"/>
          </p:nvPr>
        </p:nvSpPr>
        <p:spPr>
          <a:xfrm flipH="1">
            <a:off x="665813" y="733860"/>
            <a:ext cx="7704000" cy="3294000"/>
          </a:xfrm>
          <a:prstGeom prst="rect">
            <a:avLst/>
          </a:prstGeom>
        </p:spPr>
        <p:txBody>
          <a:bodyPr spcFirstLastPara="1" wrap="square" lIns="91425" tIns="91425" rIns="91425" bIns="91425" anchor="t" anchorCtr="0">
            <a:noAutofit/>
          </a:bodyPr>
          <a:lstStyle/>
          <a:p>
            <a:pPr fontAlgn="base"/>
            <a:r>
              <a:rPr lang="en-US" sz="1800" dirty="0"/>
              <a:t>This is the only JavaScript operator that takes 3 operands. It assigns one of the two values to a variable based on some condition.</a:t>
            </a:r>
          </a:p>
          <a:p>
            <a:pPr fontAlgn="base"/>
            <a:r>
              <a:rPr lang="en-US" sz="1800" dirty="0"/>
              <a:t>The syntax for this operator is:</a:t>
            </a:r>
            <a:br>
              <a:rPr lang="en-US" sz="1800" dirty="0"/>
            </a:br>
            <a:r>
              <a:rPr lang="en-US" sz="1800" b="1" dirty="0"/>
              <a:t>condition? val1: val2;</a:t>
            </a:r>
            <a:endParaRPr lang="en-US" sz="1800" dirty="0"/>
          </a:p>
          <a:p>
            <a:pPr fontAlgn="base"/>
            <a:r>
              <a:rPr lang="en-US" sz="1800" dirty="0"/>
              <a:t>If the condition is true, this operator returns val1; else it returns val2. Programmers sometimes use this operator as an alternative to if…else statements.</a:t>
            </a:r>
          </a:p>
        </p:txBody>
      </p:sp>
      <p:pic>
        <p:nvPicPr>
          <p:cNvPr id="21507" name="Picture 3" descr="Cover image for IF nothing ELSE, ter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744" y="2562881"/>
            <a:ext cx="5965825" cy="250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anim calcmode="lin" valueType="num">
                                      <p:cBhvr>
                                        <p:cTn id="8" dur="1000" fill="hold"/>
                                        <p:tgtEl>
                                          <p:spTgt spid="3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xEl>
                                              <p:pRg st="1" end="1"/>
                                            </p:txEl>
                                          </p:spTgt>
                                        </p:tgtEl>
                                        <p:attrNameLst>
                                          <p:attrName>style.visibility</p:attrName>
                                        </p:attrNameLst>
                                      </p:cBhvr>
                                      <p:to>
                                        <p:strVal val="visible"/>
                                      </p:to>
                                    </p:set>
                                    <p:animEffect transition="in" filter="fade">
                                      <p:cBhvr>
                                        <p:cTn id="14" dur="1000"/>
                                        <p:tgtEl>
                                          <p:spTgt spid="341">
                                            <p:txEl>
                                              <p:pRg st="1" end="1"/>
                                            </p:txEl>
                                          </p:spTgt>
                                        </p:tgtEl>
                                      </p:cBhvr>
                                    </p:animEffect>
                                    <p:anim calcmode="lin" valueType="num">
                                      <p:cBhvr>
                                        <p:cTn id="15" dur="1000" fill="hold"/>
                                        <p:tgtEl>
                                          <p:spTgt spid="3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1">
                                            <p:txEl>
                                              <p:pRg st="2" end="2"/>
                                            </p:txEl>
                                          </p:spTgt>
                                        </p:tgtEl>
                                        <p:attrNameLst>
                                          <p:attrName>style.visibility</p:attrName>
                                        </p:attrNameLst>
                                      </p:cBhvr>
                                      <p:to>
                                        <p:strVal val="visible"/>
                                      </p:to>
                                    </p:set>
                                    <p:animEffect transition="in" filter="fade">
                                      <p:cBhvr>
                                        <p:cTn id="21" dur="1000"/>
                                        <p:tgtEl>
                                          <p:spTgt spid="341">
                                            <p:txEl>
                                              <p:pRg st="2" end="2"/>
                                            </p:txEl>
                                          </p:spTgt>
                                        </p:tgtEl>
                                      </p:cBhvr>
                                    </p:animEffect>
                                    <p:anim calcmode="lin" valueType="num">
                                      <p:cBhvr>
                                        <p:cTn id="22" dur="1000" fill="hold"/>
                                        <p:tgtEl>
                                          <p:spTgt spid="34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sz="4000" b="0" dirty="0"/>
              <a:t>JAVASCRIPT KEYWORDS</a:t>
            </a:r>
            <a:br>
              <a:rPr lang="en-US" sz="4000" b="0" dirty="0"/>
            </a:br>
            <a:endParaRPr lang="en-US" sz="4000" b="0" dirty="0"/>
          </a:p>
        </p:txBody>
      </p:sp>
    </p:spTree>
    <p:extLst>
      <p:ext uri="{BB962C8B-B14F-4D97-AF65-F5344CB8AC3E}">
        <p14:creationId xmlns:p14="http://schemas.microsoft.com/office/powerpoint/2010/main" val="2555061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pic>
        <p:nvPicPr>
          <p:cNvPr id="2" name="Picture 1"/>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74628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pic>
        <p:nvPicPr>
          <p:cNvPr id="3" name="Picture 2"/>
          <p:cNvPicPr>
            <a:picLocks noChangeAspect="1"/>
          </p:cNvPicPr>
          <p:nvPr/>
        </p:nvPicPr>
        <p:blipFill>
          <a:blip r:embed="rId3"/>
          <a:stretch>
            <a:fillRect/>
          </a:stretch>
        </p:blipFill>
        <p:spPr>
          <a:xfrm>
            <a:off x="38100" y="223837"/>
            <a:ext cx="9067800" cy="4695825"/>
          </a:xfrm>
          <a:prstGeom prst="rect">
            <a:avLst/>
          </a:prstGeom>
        </p:spPr>
      </p:pic>
    </p:spTree>
    <p:extLst>
      <p:ext uri="{BB962C8B-B14F-4D97-AF65-F5344CB8AC3E}">
        <p14:creationId xmlns:p14="http://schemas.microsoft.com/office/powerpoint/2010/main" val="86716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endParaRPr lang="en-US" sz="1800" dirty="0"/>
          </a:p>
        </p:txBody>
      </p:sp>
      <p:pic>
        <p:nvPicPr>
          <p:cNvPr id="2" name="Picture 1"/>
          <p:cNvPicPr>
            <a:picLocks noChangeAspect="1"/>
          </p:cNvPicPr>
          <p:nvPr/>
        </p:nvPicPr>
        <p:blipFill>
          <a:blip r:embed="rId3"/>
          <a:stretch>
            <a:fillRect/>
          </a:stretch>
        </p:blipFill>
        <p:spPr>
          <a:xfrm>
            <a:off x="28962" y="0"/>
            <a:ext cx="9115038" cy="5143500"/>
          </a:xfrm>
          <a:prstGeom prst="rect">
            <a:avLst/>
          </a:prstGeom>
        </p:spPr>
      </p:pic>
    </p:spTree>
    <p:extLst>
      <p:ext uri="{BB962C8B-B14F-4D97-AF65-F5344CB8AC3E}">
        <p14:creationId xmlns:p14="http://schemas.microsoft.com/office/powerpoint/2010/main" val="3989075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sz="4000" b="0" dirty="0"/>
              <a:t>JAVASCRIPT EXPRESSIONS VS STATEMENTS</a:t>
            </a:r>
          </a:p>
        </p:txBody>
      </p:sp>
    </p:spTree>
    <p:extLst>
      <p:ext uri="{BB962C8B-B14F-4D97-AF65-F5344CB8AC3E}">
        <p14:creationId xmlns:p14="http://schemas.microsoft.com/office/powerpoint/2010/main" val="1688965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EXPRESSIONS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dirty="0"/>
              <a:t>At its core, an expression is a bit of JavaScript code that produces a value.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Expressions can contain expressions. For example, how many expressions do you count in this chunk of JS code?</a:t>
            </a:r>
          </a:p>
        </p:txBody>
      </p:sp>
      <p:pic>
        <p:nvPicPr>
          <p:cNvPr id="3" name="Picture 2"/>
          <p:cNvPicPr>
            <a:picLocks noChangeAspect="1"/>
          </p:cNvPicPr>
          <p:nvPr/>
        </p:nvPicPr>
        <p:blipFill>
          <a:blip r:embed="rId3"/>
          <a:stretch>
            <a:fillRect/>
          </a:stretch>
        </p:blipFill>
        <p:spPr>
          <a:xfrm>
            <a:off x="1223813" y="1129781"/>
            <a:ext cx="5826953" cy="2675965"/>
          </a:xfrm>
          <a:prstGeom prst="rect">
            <a:avLst/>
          </a:prstGeom>
        </p:spPr>
      </p:pic>
      <p:pic>
        <p:nvPicPr>
          <p:cNvPr id="4" name="Picture 3"/>
          <p:cNvPicPr>
            <a:picLocks noChangeAspect="1"/>
          </p:cNvPicPr>
          <p:nvPr/>
        </p:nvPicPr>
        <p:blipFill rotWithShape="1">
          <a:blip r:embed="rId4"/>
          <a:srcRect r="42134"/>
          <a:stretch/>
        </p:blipFill>
        <p:spPr>
          <a:xfrm>
            <a:off x="3123811" y="4192804"/>
            <a:ext cx="2557054" cy="784008"/>
          </a:xfrm>
          <a:prstGeom prst="rect">
            <a:avLst/>
          </a:prstGeom>
        </p:spPr>
      </p:pic>
    </p:spTree>
    <p:extLst>
      <p:ext uri="{BB962C8B-B14F-4D97-AF65-F5344CB8AC3E}">
        <p14:creationId xmlns:p14="http://schemas.microsoft.com/office/powerpoint/2010/main" val="398565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ELEMENTS OF EXPRESSIONS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dirty="0"/>
              <a:t>Identifiers: JavaScript Keywords</a:t>
            </a:r>
          </a:p>
          <a:p>
            <a:r>
              <a:rPr lang="en-US" sz="2000" dirty="0"/>
              <a:t>Operators</a:t>
            </a:r>
          </a:p>
          <a:p>
            <a:r>
              <a:rPr lang="en-US" sz="2000" dirty="0"/>
              <a:t>Literals: A data value that appears directly in a statement</a:t>
            </a:r>
          </a:p>
          <a:p>
            <a:r>
              <a:rPr lang="en-US" sz="2000" dirty="0"/>
              <a:t>Punctuation</a:t>
            </a:r>
          </a:p>
        </p:txBody>
      </p:sp>
      <p:pic>
        <p:nvPicPr>
          <p:cNvPr id="2" name="Picture 1"/>
          <p:cNvPicPr>
            <a:picLocks noChangeAspect="1"/>
          </p:cNvPicPr>
          <p:nvPr/>
        </p:nvPicPr>
        <p:blipFill>
          <a:blip r:embed="rId3"/>
          <a:stretch>
            <a:fillRect/>
          </a:stretch>
        </p:blipFill>
        <p:spPr>
          <a:xfrm>
            <a:off x="2380474" y="1818004"/>
            <a:ext cx="4082389" cy="3285047"/>
          </a:xfrm>
          <a:prstGeom prst="rect">
            <a:avLst/>
          </a:prstGeom>
        </p:spPr>
      </p:pic>
    </p:spTree>
    <p:extLst>
      <p:ext uri="{BB962C8B-B14F-4D97-AF65-F5344CB8AC3E}">
        <p14:creationId xmlns:p14="http://schemas.microsoft.com/office/powerpoint/2010/main" val="281305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 of JavaScript</a:t>
            </a:r>
            <a:endParaRPr dirty="0"/>
          </a:p>
        </p:txBody>
      </p:sp>
      <p:pic>
        <p:nvPicPr>
          <p:cNvPr id="2050" name="Picture 2" descr="Features of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t="22211"/>
          <a:stretch/>
        </p:blipFill>
        <p:spPr bwMode="auto">
          <a:xfrm>
            <a:off x="50842" y="961813"/>
            <a:ext cx="9045030" cy="368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96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1800" dirty="0"/>
              <a:t> JavaScript program is a sequence of statements. Each statement is an instruction for the computer to do something.</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 name="Picture 1"/>
          <p:cNvPicPr>
            <a:picLocks noChangeAspect="1"/>
          </p:cNvPicPr>
          <p:nvPr/>
        </p:nvPicPr>
        <p:blipFill>
          <a:blip r:embed="rId3"/>
          <a:stretch>
            <a:fillRect/>
          </a:stretch>
        </p:blipFill>
        <p:spPr>
          <a:xfrm>
            <a:off x="1947357" y="1381695"/>
            <a:ext cx="5388531" cy="3761805"/>
          </a:xfrm>
          <a:prstGeom prst="rect">
            <a:avLst/>
          </a:prstGeom>
        </p:spPr>
      </p:pic>
    </p:spTree>
    <p:extLst>
      <p:ext uri="{BB962C8B-B14F-4D97-AF65-F5344CB8AC3E}">
        <p14:creationId xmlns:p14="http://schemas.microsoft.com/office/powerpoint/2010/main" val="3778706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EXPRESSIONS VS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dirty="0"/>
              <a:t>A JavaScript program consists of a sequence of statements. </a:t>
            </a:r>
          </a:p>
          <a:p>
            <a:endParaRPr lang="en-US" sz="2000" dirty="0"/>
          </a:p>
          <a:p>
            <a:r>
              <a:rPr lang="en-US" sz="2000" dirty="0"/>
              <a:t>Each statement is an instruction to do something, like create a variable, run an if/else condition, or start a loop.</a:t>
            </a:r>
          </a:p>
          <a:p>
            <a:endParaRPr lang="en-US" sz="2000" dirty="0"/>
          </a:p>
          <a:p>
            <a:r>
              <a:rPr lang="en-US" sz="2000" dirty="0"/>
              <a:t>Expressions produce a value, and these values are slotted into statements.</a:t>
            </a:r>
          </a:p>
          <a:p>
            <a:endParaRPr lang="en-US" sz="2000" dirty="0"/>
          </a:p>
          <a:p>
            <a:r>
              <a:rPr lang="en-US" sz="2000" dirty="0"/>
              <a:t>Expressions are always part of a statement, even if that statement is otherwise empty. </a:t>
            </a:r>
          </a:p>
        </p:txBody>
      </p:sp>
    </p:spTree>
    <p:extLst>
      <p:ext uri="{BB962C8B-B14F-4D97-AF65-F5344CB8AC3E}">
        <p14:creationId xmlns:p14="http://schemas.microsoft.com/office/powerpoint/2010/main" val="273927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8794" y="2103762"/>
            <a:ext cx="4584980" cy="669000"/>
          </a:xfrm>
        </p:spPr>
        <p:txBody>
          <a:bodyPr/>
          <a:lstStyle/>
          <a:p>
            <a:pPr fontAlgn="base"/>
            <a:r>
              <a:rPr lang="en-US" sz="4000" b="0" dirty="0"/>
              <a:t>JAVASCRIPT FUNCTIONS</a:t>
            </a:r>
          </a:p>
        </p:txBody>
      </p:sp>
      <p:sp>
        <p:nvSpPr>
          <p:cNvPr id="2" name="TextBox 1"/>
          <p:cNvSpPr txBox="1"/>
          <p:nvPr/>
        </p:nvSpPr>
        <p:spPr>
          <a:xfrm>
            <a:off x="3998794" y="3438310"/>
            <a:ext cx="4987979" cy="584775"/>
          </a:xfrm>
          <a:prstGeom prst="rect">
            <a:avLst/>
          </a:prstGeom>
          <a:noFill/>
        </p:spPr>
        <p:txBody>
          <a:bodyPr wrap="square" rtlCol="0">
            <a:spAutoFit/>
          </a:bodyPr>
          <a:lstStyle/>
          <a:p>
            <a:r>
              <a:rPr lang="en-US" sz="1600" b="1">
                <a:solidFill>
                  <a:schemeClr val="bg1"/>
                </a:solidFill>
                <a:latin typeface="Bell MT" panose="02020503060305020303" pitchFamily="18" charset="0"/>
              </a:rPr>
              <a:t>In JavaScript, everything is an object: Numbers, Strings and even functions.</a:t>
            </a:r>
            <a:endParaRPr lang="en-US" sz="1600" b="1" dirty="0">
              <a:solidFill>
                <a:schemeClr val="bg1"/>
              </a:solidFill>
              <a:latin typeface="Bell MT" panose="02020503060305020303" pitchFamily="18" charset="0"/>
            </a:endParaRPr>
          </a:p>
        </p:txBody>
      </p:sp>
    </p:spTree>
    <p:extLst>
      <p:ext uri="{BB962C8B-B14F-4D97-AF65-F5344CB8AC3E}">
        <p14:creationId xmlns:p14="http://schemas.microsoft.com/office/powerpoint/2010/main" val="3498317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FUNCTIONS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dirty="0"/>
              <a:t>What are functions?</a:t>
            </a:r>
          </a:p>
          <a:p>
            <a:r>
              <a:rPr lang="en-US" sz="2000" dirty="0"/>
              <a:t>Using functions</a:t>
            </a:r>
          </a:p>
          <a:p>
            <a:r>
              <a:rPr lang="en-US" sz="2000" dirty="0"/>
              <a:t>Creating functions</a:t>
            </a:r>
          </a:p>
          <a:p>
            <a:pPr lvl="1" algn="l"/>
            <a:r>
              <a:rPr lang="en-US" sz="2000" dirty="0"/>
              <a:t>Declarative function</a:t>
            </a:r>
          </a:p>
          <a:p>
            <a:pPr lvl="1" algn="l"/>
            <a:r>
              <a:rPr lang="en-US" sz="2000" dirty="0"/>
              <a:t>Function expressions</a:t>
            </a:r>
          </a:p>
          <a:p>
            <a:pPr lvl="1" algn="l"/>
            <a:r>
              <a:rPr lang="en-US" sz="2000" dirty="0"/>
              <a:t>Functions as values</a:t>
            </a:r>
          </a:p>
          <a:p>
            <a:r>
              <a:rPr lang="en-US" sz="2000" dirty="0"/>
              <a:t>Parameters</a:t>
            </a:r>
          </a:p>
          <a:p>
            <a:r>
              <a:rPr lang="en-US" sz="2000" dirty="0"/>
              <a:t>Calling Functions</a:t>
            </a:r>
          </a:p>
          <a:p>
            <a:r>
              <a:rPr lang="en-US" sz="2000" dirty="0"/>
              <a:t>Return Statement</a:t>
            </a:r>
          </a:p>
          <a:p>
            <a:r>
              <a:rPr lang="en-US" sz="2000" dirty="0"/>
              <a:t>Overloading</a:t>
            </a:r>
          </a:p>
          <a:p>
            <a:r>
              <a:rPr lang="en-US" sz="2000" dirty="0"/>
              <a:t>Function Scope</a:t>
            </a:r>
          </a:p>
          <a:p>
            <a:r>
              <a:rPr lang="en-US" sz="2000" dirty="0"/>
              <a:t>Why Functions</a:t>
            </a:r>
          </a:p>
          <a:p>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75883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FUNCTIONS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dirty="0"/>
              <a:t>A </a:t>
            </a:r>
            <a:r>
              <a:rPr lang="en-US" sz="2000" b="1" dirty="0"/>
              <a:t>function</a:t>
            </a:r>
            <a:r>
              <a:rPr lang="en-US" sz="2000" dirty="0"/>
              <a:t> is a reusable, callable piece of code. </a:t>
            </a:r>
          </a:p>
          <a:p>
            <a:r>
              <a:rPr lang="en-US" sz="2000" dirty="0"/>
              <a:t>Functions are actually objects in </a:t>
            </a:r>
            <a:r>
              <a:rPr lang="en-US" sz="2000" dirty="0" err="1"/>
              <a:t>javascript</a:t>
            </a:r>
            <a:r>
              <a:rPr lang="en-US" sz="2000" dirty="0"/>
              <a:t>.</a:t>
            </a:r>
          </a:p>
          <a:p>
            <a:r>
              <a:rPr lang="en-US" sz="2000" dirty="0"/>
              <a:t>Like variables, functions often have names.</a:t>
            </a:r>
          </a:p>
          <a:p>
            <a:r>
              <a:rPr lang="en-US" sz="2000" dirty="0"/>
              <a:t>They allow us to repeat actions without repeating each individual step of code that the actions are built from. </a:t>
            </a:r>
          </a:p>
          <a:p>
            <a:r>
              <a:rPr lang="en-US" sz="2000" dirty="0"/>
              <a:t>By grouping actions together, functions allow us to be removed from the details of what they are actually doing.</a:t>
            </a:r>
          </a:p>
          <a:p>
            <a:r>
              <a:rPr lang="en-US" sz="2000" dirty="0"/>
              <a:t>A commonly-used analogy for describing the concept of a function is that of a machine that takes input, carries out an action, and gives back a result. This is known as the </a:t>
            </a:r>
            <a:r>
              <a:rPr lang="en-US" sz="2000" b="1" dirty="0"/>
              <a:t>function machine</a:t>
            </a:r>
            <a:r>
              <a:rPr lang="en-US" sz="2000" dirty="0"/>
              <a:t> analogy.</a:t>
            </a:r>
          </a:p>
        </p:txBody>
      </p:sp>
    </p:spTree>
    <p:extLst>
      <p:ext uri="{BB962C8B-B14F-4D97-AF65-F5344CB8AC3E}">
        <p14:creationId xmlns:p14="http://schemas.microsoft.com/office/powerpoint/2010/main" val="1907923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FUNCTIONS</a:t>
            </a:r>
          </a:p>
        </p:txBody>
      </p:sp>
      <p:sp>
        <p:nvSpPr>
          <p:cNvPr id="341" name="Google Shape;341;p28"/>
          <p:cNvSpPr txBox="1">
            <a:spLocks noGrp="1"/>
          </p:cNvSpPr>
          <p:nvPr>
            <p:ph type="subTitle" idx="1"/>
          </p:nvPr>
        </p:nvSpPr>
        <p:spPr>
          <a:xfrm flipH="1">
            <a:off x="223427" y="593183"/>
            <a:ext cx="9148137" cy="3294000"/>
          </a:xfrm>
          <a:prstGeom prst="rect">
            <a:avLst/>
          </a:prstGeom>
        </p:spPr>
        <p:txBody>
          <a:bodyPr spcFirstLastPara="1" wrap="square" lIns="91425" tIns="91425" rIns="91425" bIns="91425" anchor="t" anchorCtr="0">
            <a:noAutofit/>
          </a:bodyPr>
          <a:lstStyle/>
          <a:p>
            <a:r>
              <a:rPr lang="en-US" sz="2000" dirty="0"/>
              <a:t>A commonly-used analogy for describing the concept of a function is that of a machine that takes input, carries out an action, and gives back a result. This is known as the </a:t>
            </a:r>
            <a:r>
              <a:rPr lang="en-US" sz="2000" b="1" dirty="0"/>
              <a:t>function machine</a:t>
            </a:r>
            <a:r>
              <a:rPr lang="en-US" sz="2000" dirty="0"/>
              <a:t> analogy.</a:t>
            </a:r>
          </a:p>
        </p:txBody>
      </p:sp>
      <p:pic>
        <p:nvPicPr>
          <p:cNvPr id="2" name="Picture 1"/>
          <p:cNvPicPr>
            <a:picLocks noChangeAspect="1"/>
          </p:cNvPicPr>
          <p:nvPr/>
        </p:nvPicPr>
        <p:blipFill>
          <a:blip r:embed="rId3"/>
          <a:stretch>
            <a:fillRect/>
          </a:stretch>
        </p:blipFill>
        <p:spPr>
          <a:xfrm>
            <a:off x="490893" y="1629682"/>
            <a:ext cx="8140050" cy="3513818"/>
          </a:xfrm>
          <a:prstGeom prst="rect">
            <a:avLst/>
          </a:prstGeom>
        </p:spPr>
      </p:pic>
    </p:spTree>
    <p:extLst>
      <p:ext uri="{BB962C8B-B14F-4D97-AF65-F5344CB8AC3E}">
        <p14:creationId xmlns:p14="http://schemas.microsoft.com/office/powerpoint/2010/main" val="116574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USING FUNCTIONS</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r>
              <a:rPr lang="en-US" sz="2000" dirty="0"/>
              <a:t>A </a:t>
            </a:r>
            <a:r>
              <a:rPr lang="en-US" sz="2000" b="1" u="sng" dirty="0"/>
              <a:t>function call</a:t>
            </a:r>
            <a:r>
              <a:rPr lang="en-US" sz="2000" dirty="0"/>
              <a:t> is the act of using a function by referring to its name, followed by parentheses. </a:t>
            </a:r>
          </a:p>
          <a:p>
            <a:r>
              <a:rPr lang="en-US" sz="2000" dirty="0"/>
              <a:t>A synonymous term is </a:t>
            </a:r>
            <a:r>
              <a:rPr lang="en-US" sz="2000" b="1" dirty="0"/>
              <a:t>function invocation</a:t>
            </a:r>
            <a:r>
              <a:rPr lang="en-US" sz="2000" dirty="0"/>
              <a:t>, and we will sometimes say that we are "invoking a function.“</a:t>
            </a:r>
          </a:p>
          <a:p>
            <a:r>
              <a:rPr lang="en-US" sz="2000" dirty="0"/>
              <a:t>A </a:t>
            </a:r>
            <a:r>
              <a:rPr lang="en-US" sz="2000" b="1" u="sng" dirty="0"/>
              <a:t>function call</a:t>
            </a:r>
            <a:r>
              <a:rPr lang="en-US" sz="2000" dirty="0"/>
              <a:t> is the act of using a function by referring to its name, followed by parentheses. </a:t>
            </a:r>
          </a:p>
          <a:p>
            <a:r>
              <a:rPr lang="en-US" sz="2000" dirty="0"/>
              <a:t>A synonymous term is </a:t>
            </a:r>
            <a:r>
              <a:rPr lang="en-US" sz="2000" b="1" u="sng" dirty="0"/>
              <a:t>function invocation</a:t>
            </a:r>
            <a:r>
              <a:rPr lang="en-US" sz="2000" dirty="0"/>
              <a:t>, and we will sometimes say that we are </a:t>
            </a:r>
            <a:r>
              <a:rPr lang="en-US" sz="2000" b="1" i="1" u="sng" dirty="0"/>
              <a:t>"invoking a function."</a:t>
            </a:r>
          </a:p>
        </p:txBody>
      </p:sp>
      <p:pic>
        <p:nvPicPr>
          <p:cNvPr id="4" name="Picture 3"/>
          <p:cNvPicPr>
            <a:picLocks noChangeAspect="1"/>
          </p:cNvPicPr>
          <p:nvPr/>
        </p:nvPicPr>
        <p:blipFill rotWithShape="1">
          <a:blip r:embed="rId3"/>
          <a:srcRect l="2259" t="18056" r="49506" b="18822"/>
          <a:stretch/>
        </p:blipFill>
        <p:spPr>
          <a:xfrm>
            <a:off x="967824" y="3194193"/>
            <a:ext cx="6992898" cy="692990"/>
          </a:xfrm>
          <a:prstGeom prst="rect">
            <a:avLst/>
          </a:prstGeom>
        </p:spPr>
      </p:pic>
    </p:spTree>
    <p:extLst>
      <p:ext uri="{BB962C8B-B14F-4D97-AF65-F5344CB8AC3E}">
        <p14:creationId xmlns:p14="http://schemas.microsoft.com/office/powerpoint/2010/main" val="3037681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19676" y="0"/>
            <a:ext cx="6588000" cy="669000"/>
          </a:xfrm>
          <a:prstGeom prst="rect">
            <a:avLst/>
          </a:prstGeom>
        </p:spPr>
        <p:txBody>
          <a:bodyPr spcFirstLastPara="1" wrap="square" lIns="91425" tIns="91425" rIns="91425" bIns="91425" anchor="t" anchorCtr="0">
            <a:noAutofit/>
          </a:bodyPr>
          <a:lstStyle/>
          <a:p>
            <a:pPr lvl="0"/>
            <a:r>
              <a:rPr lang="en-US" sz="3200" dirty="0"/>
              <a:t>USING FUNCTIONS</a:t>
            </a:r>
          </a:p>
        </p:txBody>
      </p:sp>
      <p:sp>
        <p:nvSpPr>
          <p:cNvPr id="341" name="Google Shape;341;p28"/>
          <p:cNvSpPr txBox="1">
            <a:spLocks noGrp="1"/>
          </p:cNvSpPr>
          <p:nvPr>
            <p:ph type="subTitle" idx="1"/>
          </p:nvPr>
        </p:nvSpPr>
        <p:spPr>
          <a:xfrm flipH="1">
            <a:off x="219289" y="453183"/>
            <a:ext cx="8771621" cy="3294000"/>
          </a:xfrm>
          <a:prstGeom prst="rect">
            <a:avLst/>
          </a:prstGeom>
        </p:spPr>
        <p:txBody>
          <a:bodyPr spcFirstLastPara="1" wrap="square" lIns="91425" tIns="91425" rIns="91425" bIns="91425" anchor="t" anchorCtr="0">
            <a:noAutofit/>
          </a:bodyPr>
          <a:lstStyle/>
          <a:p>
            <a:r>
              <a:rPr lang="en-US" sz="2000" dirty="0"/>
              <a:t>Every function provides a </a:t>
            </a:r>
            <a:r>
              <a:rPr lang="en-US" sz="2000" b="1" i="1" u="sng" dirty="0"/>
              <a:t>return value</a:t>
            </a:r>
            <a:r>
              <a:rPr lang="en-US" sz="2000" dirty="0"/>
              <a:t>, which can be used by the calling program---for example, to store in a variable or print to the console.</a:t>
            </a:r>
            <a:endParaRPr lang="en-US" sz="2000" b="1" i="1" u="sng" dirty="0"/>
          </a:p>
        </p:txBody>
      </p:sp>
      <p:pic>
        <p:nvPicPr>
          <p:cNvPr id="2" name="Picture 1"/>
          <p:cNvPicPr>
            <a:picLocks noChangeAspect="1"/>
          </p:cNvPicPr>
          <p:nvPr/>
        </p:nvPicPr>
        <p:blipFill>
          <a:blip r:embed="rId3"/>
          <a:stretch>
            <a:fillRect/>
          </a:stretch>
        </p:blipFill>
        <p:spPr>
          <a:xfrm>
            <a:off x="545972" y="1121507"/>
            <a:ext cx="8126527" cy="4329338"/>
          </a:xfrm>
          <a:prstGeom prst="rect">
            <a:avLst/>
          </a:prstGeom>
        </p:spPr>
      </p:pic>
    </p:spTree>
    <p:extLst>
      <p:ext uri="{BB962C8B-B14F-4D97-AF65-F5344CB8AC3E}">
        <p14:creationId xmlns:p14="http://schemas.microsoft.com/office/powerpoint/2010/main" val="2760116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03126" y="124127"/>
            <a:ext cx="6588000" cy="669000"/>
          </a:xfrm>
          <a:prstGeom prst="rect">
            <a:avLst/>
          </a:prstGeom>
        </p:spPr>
        <p:txBody>
          <a:bodyPr spcFirstLastPara="1" wrap="square" lIns="91425" tIns="91425" rIns="91425" bIns="91425" anchor="t" anchorCtr="0">
            <a:noAutofit/>
          </a:bodyPr>
          <a:lstStyle/>
          <a:p>
            <a:pPr lvl="0"/>
            <a:r>
              <a:rPr lang="en-US" sz="3200" dirty="0"/>
              <a:t>USING FUNCTIONS</a:t>
            </a:r>
          </a:p>
        </p:txBody>
      </p:sp>
      <p:sp>
        <p:nvSpPr>
          <p:cNvPr id="341" name="Google Shape;341;p28"/>
          <p:cNvSpPr txBox="1">
            <a:spLocks noGrp="1"/>
          </p:cNvSpPr>
          <p:nvPr>
            <p:ph type="subTitle" idx="1"/>
          </p:nvPr>
        </p:nvSpPr>
        <p:spPr>
          <a:xfrm flipH="1">
            <a:off x="786133" y="887626"/>
            <a:ext cx="7323477" cy="3294000"/>
          </a:xfrm>
          <a:prstGeom prst="rect">
            <a:avLst/>
          </a:prstGeom>
        </p:spPr>
        <p:txBody>
          <a:bodyPr spcFirstLastPara="1" wrap="square" lIns="91425" tIns="91425" rIns="91425" bIns="91425" anchor="t" anchorCtr="0">
            <a:noAutofit/>
          </a:bodyPr>
          <a:lstStyle/>
          <a:p>
            <a:r>
              <a:rPr lang="en-US" sz="2000" dirty="0"/>
              <a:t>In some cases, calling a function results in an action that changes the state of a program outside of the function itself. Such a behavior is known as a </a:t>
            </a:r>
            <a:r>
              <a:rPr lang="en-US" sz="2000" b="1" dirty="0"/>
              <a:t>side effect</a:t>
            </a:r>
            <a:r>
              <a:rPr lang="en-US" sz="2000" dirty="0"/>
              <a:t>.</a:t>
            </a:r>
            <a:endParaRPr lang="en-US" sz="2000" b="1" i="1" u="sng" dirty="0"/>
          </a:p>
        </p:txBody>
      </p:sp>
    </p:spTree>
    <p:extLst>
      <p:ext uri="{BB962C8B-B14F-4D97-AF65-F5344CB8AC3E}">
        <p14:creationId xmlns:p14="http://schemas.microsoft.com/office/powerpoint/2010/main" val="3342640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314454" y="140000"/>
            <a:ext cx="8419927" cy="669000"/>
          </a:xfrm>
          <a:prstGeom prst="rect">
            <a:avLst/>
          </a:prstGeom>
        </p:spPr>
        <p:txBody>
          <a:bodyPr spcFirstLastPara="1" wrap="square" lIns="91425" tIns="91425" rIns="91425" bIns="91425" anchor="t" anchorCtr="0">
            <a:noAutofit/>
          </a:bodyPr>
          <a:lstStyle/>
          <a:p>
            <a:pPr lvl="0"/>
            <a:r>
              <a:rPr lang="en-US" sz="3200" dirty="0"/>
              <a:t>CREATING FUNCTIONS</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r>
              <a:rPr lang="en-US" sz="2000" dirty="0"/>
              <a:t>The most powerful aspect of functions is the ability of programmers to create their own.</a:t>
            </a:r>
          </a:p>
          <a:p>
            <a:r>
              <a:rPr lang="en-US" sz="2000" dirty="0"/>
              <a:t>There are several ways to define functions in JavaScript (Declaration &amp; Expression)</a:t>
            </a:r>
          </a:p>
          <a:p>
            <a:pPr lvl="1" algn="l"/>
            <a:r>
              <a:rPr lang="en-US" sz="2000" dirty="0"/>
              <a:t>Normal syntax (Function Declaration)</a:t>
            </a:r>
          </a:p>
          <a:p>
            <a:pPr lvl="1" algn="l"/>
            <a:r>
              <a:rPr lang="en-US" sz="2000" dirty="0"/>
              <a:t>Function expressions (Anonymous functions)</a:t>
            </a:r>
          </a:p>
          <a:p>
            <a:pPr lvl="1" algn="l"/>
            <a:r>
              <a:rPr lang="en-US" sz="2000" dirty="0"/>
              <a:t>Function as values</a:t>
            </a:r>
          </a:p>
          <a:p>
            <a:pPr lvl="1" algn="l"/>
            <a:r>
              <a:rPr lang="en-US" sz="2000" dirty="0"/>
              <a:t>Arrow functions</a:t>
            </a:r>
          </a:p>
        </p:txBody>
      </p:sp>
    </p:spTree>
    <p:extLst>
      <p:ext uri="{BB962C8B-B14F-4D97-AF65-F5344CB8AC3E}">
        <p14:creationId xmlns:p14="http://schemas.microsoft.com/office/powerpoint/2010/main" val="37335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60459" y="316410"/>
            <a:ext cx="4584980" cy="669000"/>
          </a:xfrm>
        </p:spPr>
        <p:txBody>
          <a:bodyPr/>
          <a:lstStyle/>
          <a:p>
            <a:pPr fontAlgn="base"/>
            <a:r>
              <a:rPr lang="en-US" b="0" dirty="0"/>
              <a:t>Pre-requisites</a:t>
            </a:r>
          </a:p>
        </p:txBody>
      </p:sp>
      <p:sp>
        <p:nvSpPr>
          <p:cNvPr id="4" name="Google Shape;774;p49"/>
          <p:cNvSpPr txBox="1">
            <a:spLocks noGrp="1"/>
          </p:cNvSpPr>
          <p:nvPr>
            <p:ph type="body" idx="1"/>
          </p:nvPr>
        </p:nvSpPr>
        <p:spPr>
          <a:xfrm>
            <a:off x="3176693" y="609600"/>
            <a:ext cx="5967307" cy="3624455"/>
          </a:xfrm>
          <a:prstGeom prst="rect">
            <a:avLst/>
          </a:prstGeom>
        </p:spPr>
        <p:txBody>
          <a:bodyPr spcFirstLastPara="1" wrap="square" lIns="91425" tIns="91425" rIns="91425" bIns="91425" anchor="t" anchorCtr="0">
            <a:noAutofit/>
          </a:bodyPr>
          <a:lstStyle/>
          <a:p>
            <a:pPr marL="285750" indent="-285750" algn="l">
              <a:lnSpc>
                <a:spcPct val="150000"/>
              </a:lnSpc>
            </a:pPr>
            <a:r>
              <a:rPr lang="en-US" dirty="0"/>
              <a:t>No prior knowledge of programming is needed for the course.</a:t>
            </a:r>
          </a:p>
          <a:p>
            <a:pPr marL="285750" indent="-285750" algn="l">
              <a:lnSpc>
                <a:spcPct val="150000"/>
              </a:lnSpc>
            </a:pPr>
            <a:r>
              <a:rPr lang="en-US" dirty="0"/>
              <a:t>You should know the basics of HTML and CSS, both of which are extremely easy to learn</a:t>
            </a:r>
          </a:p>
          <a:p>
            <a:pPr marL="285750" indent="-285750" algn="l">
              <a:lnSpc>
                <a:spcPct val="150000"/>
              </a:lnSpc>
            </a:pPr>
            <a:r>
              <a:rPr lang="en-US" dirty="0"/>
              <a:t>Code Editors or IDE : for writing e.g.. </a:t>
            </a:r>
            <a:r>
              <a:rPr lang="en-US" dirty="0" err="1"/>
              <a:t>VsCode</a:t>
            </a:r>
            <a:r>
              <a:rPr lang="en-US" dirty="0"/>
              <a:t>, Atom, Sublime text</a:t>
            </a:r>
          </a:p>
          <a:p>
            <a:pPr marL="285750" indent="-285750" algn="l">
              <a:lnSpc>
                <a:spcPct val="150000"/>
              </a:lnSpc>
            </a:pPr>
            <a:r>
              <a:rPr lang="en-US" dirty="0"/>
              <a:t>Browsers with JavaScript enabled. Chrome, Firefox </a:t>
            </a:r>
            <a:r>
              <a:rPr lang="en-US" dirty="0" err="1"/>
              <a:t>e.t.c</a:t>
            </a:r>
            <a:endParaRPr lang="en-US" dirty="0"/>
          </a:p>
          <a:p>
            <a:pPr marL="285750" indent="-285750" algn="l">
              <a:lnSpc>
                <a:spcPct val="150000"/>
              </a:lnSpc>
            </a:pPr>
            <a:r>
              <a:rPr lang="en-US" dirty="0"/>
              <a:t>Computer with the following specification</a:t>
            </a:r>
          </a:p>
          <a:p>
            <a:pPr marL="742950" lvl="1" indent="-285750">
              <a:lnSpc>
                <a:spcPct val="150000"/>
              </a:lnSpc>
            </a:pPr>
            <a:r>
              <a:rPr lang="en-US" dirty="0"/>
              <a:t>Window, MAC or Linux O.S</a:t>
            </a:r>
          </a:p>
          <a:p>
            <a:pPr marL="742950" lvl="1" indent="-285750">
              <a:lnSpc>
                <a:spcPct val="150000"/>
              </a:lnSpc>
            </a:pPr>
            <a:r>
              <a:rPr lang="en-US" dirty="0"/>
              <a:t>Processor: x86 or x64</a:t>
            </a:r>
          </a:p>
          <a:p>
            <a:pPr marL="742950" lvl="1" indent="-285750">
              <a:lnSpc>
                <a:spcPct val="150000"/>
              </a:lnSpc>
            </a:pPr>
            <a:r>
              <a:rPr lang="en-US" dirty="0"/>
              <a:t>HDD of 8GB or More</a:t>
            </a:r>
          </a:p>
          <a:p>
            <a:pPr marL="742950" lvl="1" indent="-285750">
              <a:lnSpc>
                <a:spcPct val="150000"/>
              </a:lnSpc>
            </a:pPr>
            <a:r>
              <a:rPr lang="en-US" dirty="0"/>
              <a:t>RAM of 512MB or more</a:t>
            </a:r>
          </a:p>
          <a:p>
            <a:pPr marL="285750" indent="-285750" algn="l">
              <a:lnSpc>
                <a:spcPct val="150000"/>
              </a:lnSpc>
            </a:pPr>
            <a:r>
              <a:rPr lang="en-US" dirty="0"/>
              <a:t>Online Editors: </a:t>
            </a:r>
          </a:p>
          <a:p>
            <a:pPr marL="742950" lvl="1" indent="-285750">
              <a:lnSpc>
                <a:spcPct val="150000"/>
              </a:lnSpc>
            </a:pPr>
            <a:endParaRPr lang="en-US" dirty="0"/>
          </a:p>
        </p:txBody>
      </p:sp>
    </p:spTree>
    <p:extLst>
      <p:ext uri="{BB962C8B-B14F-4D97-AF65-F5344CB8AC3E}">
        <p14:creationId xmlns:p14="http://schemas.microsoft.com/office/powerpoint/2010/main" val="1995880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err="1"/>
              <a:t>Delaring</a:t>
            </a:r>
            <a:r>
              <a:rPr lang="en-US" sz="3200" dirty="0"/>
              <a:t> Function Syntax</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r>
              <a:rPr lang="en-US" sz="2000" b="1" i="1" u="sng" dirty="0"/>
              <a:t>Function</a:t>
            </a:r>
            <a:r>
              <a:rPr lang="en-US" sz="2000" dirty="0"/>
              <a:t> is a keyword that instructs JavaScript to create a new function using the definition that follows</a:t>
            </a:r>
          </a:p>
          <a:p>
            <a:r>
              <a:rPr lang="en-US" sz="2000" dirty="0"/>
              <a:t>Following function is the function name, determined by the programmer, and should follow best practices. In particular, function names should use camel case and have descriptive names.</a:t>
            </a:r>
          </a:p>
          <a:p>
            <a:r>
              <a:rPr lang="en-US" sz="2000" dirty="0"/>
              <a:t>Following the function name, we define parameters within the parentheses. The number and names of the parameters are determined by the programmer, based on what they want the function to do. A function may be defined with several parameters, or no parameters at all.</a:t>
            </a:r>
          </a:p>
        </p:txBody>
      </p:sp>
      <p:pic>
        <p:nvPicPr>
          <p:cNvPr id="8" name="Picture 7"/>
          <p:cNvPicPr>
            <a:picLocks noChangeAspect="1"/>
          </p:cNvPicPr>
          <p:nvPr/>
        </p:nvPicPr>
        <p:blipFill rotWithShape="1">
          <a:blip r:embed="rId3"/>
          <a:srcRect l="1991" t="19141" r="40905" b="10798"/>
          <a:stretch/>
        </p:blipFill>
        <p:spPr>
          <a:xfrm>
            <a:off x="380653" y="3406012"/>
            <a:ext cx="8530812" cy="1798095"/>
          </a:xfrm>
          <a:prstGeom prst="rect">
            <a:avLst/>
          </a:prstGeom>
        </p:spPr>
      </p:pic>
    </p:spTree>
    <p:extLst>
      <p:ext uri="{BB962C8B-B14F-4D97-AF65-F5344CB8AC3E}">
        <p14:creationId xmlns:p14="http://schemas.microsoft.com/office/powerpoint/2010/main" val="2132994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314454" y="140000"/>
            <a:ext cx="8419927" cy="669000"/>
          </a:xfrm>
          <a:prstGeom prst="rect">
            <a:avLst/>
          </a:prstGeom>
        </p:spPr>
        <p:txBody>
          <a:bodyPr spcFirstLastPara="1" wrap="square" lIns="91425" tIns="91425" rIns="91425" bIns="91425" anchor="t" anchorCtr="0">
            <a:noAutofit/>
          </a:bodyPr>
          <a:lstStyle/>
          <a:p>
            <a:pPr lvl="0"/>
            <a:r>
              <a:rPr lang="en-US" sz="3200" dirty="0"/>
              <a:t>CREATING / DECLARING FUNCTIONS</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endParaRPr lang="en-US" sz="2000" b="1" i="1" u="sng" dirty="0"/>
          </a:p>
        </p:txBody>
      </p:sp>
      <p:pic>
        <p:nvPicPr>
          <p:cNvPr id="3" name="Picture 2"/>
          <p:cNvPicPr>
            <a:picLocks noChangeAspect="1"/>
          </p:cNvPicPr>
          <p:nvPr/>
        </p:nvPicPr>
        <p:blipFill>
          <a:blip r:embed="rId3"/>
          <a:stretch>
            <a:fillRect/>
          </a:stretch>
        </p:blipFill>
        <p:spPr>
          <a:xfrm>
            <a:off x="0" y="691948"/>
            <a:ext cx="9144000" cy="2476964"/>
          </a:xfrm>
          <a:prstGeom prst="rect">
            <a:avLst/>
          </a:prstGeom>
        </p:spPr>
      </p:pic>
      <p:pic>
        <p:nvPicPr>
          <p:cNvPr id="4" name="Picture 3"/>
          <p:cNvPicPr>
            <a:picLocks noChangeAspect="1"/>
          </p:cNvPicPr>
          <p:nvPr/>
        </p:nvPicPr>
        <p:blipFill>
          <a:blip r:embed="rId4"/>
          <a:stretch>
            <a:fillRect/>
          </a:stretch>
        </p:blipFill>
        <p:spPr>
          <a:xfrm>
            <a:off x="0" y="2980116"/>
            <a:ext cx="9144000" cy="2532406"/>
          </a:xfrm>
          <a:prstGeom prst="rect">
            <a:avLst/>
          </a:prstGeom>
        </p:spPr>
      </p:pic>
    </p:spTree>
    <p:extLst>
      <p:ext uri="{BB962C8B-B14F-4D97-AF65-F5344CB8AC3E}">
        <p14:creationId xmlns:p14="http://schemas.microsoft.com/office/powerpoint/2010/main" val="3098748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41376"/>
            <a:ext cx="9144000" cy="5225247"/>
          </a:xfrm>
          <a:prstGeom prst="rect">
            <a:avLst/>
          </a:prstGeom>
        </p:spPr>
      </p:pic>
    </p:spTree>
    <p:extLst>
      <p:ext uri="{BB962C8B-B14F-4D97-AF65-F5344CB8AC3E}">
        <p14:creationId xmlns:p14="http://schemas.microsoft.com/office/powerpoint/2010/main" val="3469489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2271" y="0"/>
            <a:ext cx="9119457" cy="5143500"/>
          </a:xfrm>
          <a:prstGeom prst="rect">
            <a:avLst/>
          </a:prstGeom>
        </p:spPr>
      </p:pic>
    </p:spTree>
    <p:extLst>
      <p:ext uri="{BB962C8B-B14F-4D97-AF65-F5344CB8AC3E}">
        <p14:creationId xmlns:p14="http://schemas.microsoft.com/office/powerpoint/2010/main" val="2128672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5761"/>
            <a:ext cx="9144000" cy="5091978"/>
          </a:xfrm>
          <a:prstGeom prst="rect">
            <a:avLst/>
          </a:prstGeom>
        </p:spPr>
      </p:pic>
    </p:spTree>
    <p:extLst>
      <p:ext uri="{BB962C8B-B14F-4D97-AF65-F5344CB8AC3E}">
        <p14:creationId xmlns:p14="http://schemas.microsoft.com/office/powerpoint/2010/main" val="335728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282328"/>
            <a:ext cx="9144000" cy="4578844"/>
          </a:xfrm>
          <a:prstGeom prst="rect">
            <a:avLst/>
          </a:prstGeom>
        </p:spPr>
      </p:pic>
    </p:spTree>
    <p:extLst>
      <p:ext uri="{BB962C8B-B14F-4D97-AF65-F5344CB8AC3E}">
        <p14:creationId xmlns:p14="http://schemas.microsoft.com/office/powerpoint/2010/main" val="1407969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5571"/>
            <a:ext cx="9144000" cy="5112357"/>
          </a:xfrm>
          <a:prstGeom prst="rect">
            <a:avLst/>
          </a:prstGeom>
        </p:spPr>
      </p:pic>
    </p:spTree>
    <p:extLst>
      <p:ext uri="{BB962C8B-B14F-4D97-AF65-F5344CB8AC3E}">
        <p14:creationId xmlns:p14="http://schemas.microsoft.com/office/powerpoint/2010/main" val="494814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21796"/>
            <a:ext cx="9144000" cy="5099908"/>
          </a:xfrm>
          <a:prstGeom prst="rect">
            <a:avLst/>
          </a:prstGeom>
        </p:spPr>
      </p:pic>
    </p:spTree>
    <p:extLst>
      <p:ext uri="{BB962C8B-B14F-4D97-AF65-F5344CB8AC3E}">
        <p14:creationId xmlns:p14="http://schemas.microsoft.com/office/powerpoint/2010/main" val="710313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Return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dirty="0"/>
              <a:t>Some functions return values that are useful.</a:t>
            </a:r>
          </a:p>
          <a:p>
            <a:r>
              <a:rPr lang="en-US" sz="2000" dirty="0"/>
              <a:t>To return a value from functions that </a:t>
            </a:r>
            <a:r>
              <a:rPr lang="en-US" sz="2000" i="1" dirty="0"/>
              <a:t>we</a:t>
            </a:r>
            <a:r>
              <a:rPr lang="en-US" sz="2000" dirty="0"/>
              <a:t> create, we can use a </a:t>
            </a:r>
            <a:r>
              <a:rPr lang="en-US" sz="2000" b="1" dirty="0"/>
              <a:t>return statement</a:t>
            </a:r>
            <a:r>
              <a:rPr lang="en-US" sz="2000" dirty="0"/>
              <a:t>.</a:t>
            </a:r>
          </a:p>
          <a:p>
            <a:r>
              <a:rPr lang="en-US" sz="2000" dirty="0"/>
              <a:t>Using return is Optional</a:t>
            </a:r>
          </a:p>
          <a:p>
            <a:r>
              <a:rPr lang="en-US" sz="2000" dirty="0"/>
              <a:t>return Terminates Function Execution</a:t>
            </a:r>
            <a:br>
              <a:rPr lang="en-US" sz="2000" dirty="0"/>
            </a:br>
            <a:endParaRPr lang="en-US" sz="2000" dirty="0"/>
          </a:p>
        </p:txBody>
      </p:sp>
    </p:spTree>
    <p:extLst>
      <p:ext uri="{BB962C8B-B14F-4D97-AF65-F5344CB8AC3E}">
        <p14:creationId xmlns:p14="http://schemas.microsoft.com/office/powerpoint/2010/main" val="3828535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591672" y="140000"/>
            <a:ext cx="8068234" cy="669000"/>
          </a:xfrm>
          <a:prstGeom prst="rect">
            <a:avLst/>
          </a:prstGeom>
        </p:spPr>
        <p:txBody>
          <a:bodyPr spcFirstLastPara="1" wrap="square" lIns="91425" tIns="91425" rIns="91425" bIns="91425" anchor="t" anchorCtr="0">
            <a:noAutofit/>
          </a:bodyPr>
          <a:lstStyle/>
          <a:p>
            <a:pPr lvl="0"/>
            <a:r>
              <a:rPr lang="en-US" sz="3200" dirty="0"/>
              <a:t>Defining and Calling Functions</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r>
              <a:rPr lang="en-US" sz="2000" dirty="0"/>
              <a:t>When we define a function, we are making it available for later use. The function does not execute when it is defined; it must be </a:t>
            </a:r>
            <a:r>
              <a:rPr lang="en-US" sz="2000" i="1" dirty="0"/>
              <a:t>called</a:t>
            </a:r>
            <a:r>
              <a:rPr lang="en-US" sz="2000" dirty="0"/>
              <a:t> in order to execute.</a:t>
            </a:r>
          </a:p>
        </p:txBody>
      </p:sp>
      <p:pic>
        <p:nvPicPr>
          <p:cNvPr id="2" name="Picture 1"/>
          <p:cNvPicPr>
            <a:picLocks noChangeAspect="1"/>
          </p:cNvPicPr>
          <p:nvPr/>
        </p:nvPicPr>
        <p:blipFill>
          <a:blip r:embed="rId3"/>
          <a:stretch>
            <a:fillRect/>
          </a:stretch>
        </p:blipFill>
        <p:spPr>
          <a:xfrm>
            <a:off x="11872" y="1576657"/>
            <a:ext cx="9194728" cy="4058844"/>
          </a:xfrm>
          <a:prstGeom prst="rect">
            <a:avLst/>
          </a:prstGeom>
        </p:spPr>
      </p:pic>
    </p:spTree>
    <p:extLst>
      <p:ext uri="{BB962C8B-B14F-4D97-AF65-F5344CB8AC3E}">
        <p14:creationId xmlns:p14="http://schemas.microsoft.com/office/powerpoint/2010/main" val="141634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FUNDAMENTALS </a:t>
            </a:r>
            <a:br>
              <a:rPr lang="en" dirty="0"/>
            </a:br>
            <a:r>
              <a:rPr lang="en" dirty="0"/>
              <a:t>OF JAVACRIPT</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99486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591672" y="140000"/>
            <a:ext cx="8068234" cy="669000"/>
          </a:xfrm>
          <a:prstGeom prst="rect">
            <a:avLst/>
          </a:prstGeom>
        </p:spPr>
        <p:txBody>
          <a:bodyPr spcFirstLastPara="1" wrap="square" lIns="91425" tIns="91425" rIns="91425" bIns="91425" anchor="t" anchorCtr="0">
            <a:noAutofit/>
          </a:bodyPr>
          <a:lstStyle/>
          <a:p>
            <a:pPr lvl="0"/>
            <a:r>
              <a:rPr lang="en-US" sz="3200" dirty="0"/>
              <a:t>Defining and Calling Functions</a:t>
            </a:r>
          </a:p>
        </p:txBody>
      </p:sp>
      <p:sp>
        <p:nvSpPr>
          <p:cNvPr id="341" name="Google Shape;341;p28"/>
          <p:cNvSpPr txBox="1">
            <a:spLocks noGrp="1"/>
          </p:cNvSpPr>
          <p:nvPr>
            <p:ph type="subTitle" idx="1"/>
          </p:nvPr>
        </p:nvSpPr>
        <p:spPr>
          <a:xfrm flipH="1">
            <a:off x="223426" y="593183"/>
            <a:ext cx="8771621" cy="3294000"/>
          </a:xfrm>
          <a:prstGeom prst="rect">
            <a:avLst/>
          </a:prstGeom>
        </p:spPr>
        <p:txBody>
          <a:bodyPr spcFirstLastPara="1" wrap="square" lIns="91425" tIns="91425" rIns="91425" bIns="91425" anchor="t" anchorCtr="0">
            <a:noAutofit/>
          </a:bodyPr>
          <a:lstStyle/>
          <a:p>
            <a:r>
              <a:rPr lang="en-US" sz="2000" dirty="0"/>
              <a:t>When we define a function, we are making it available for later use. The function does not execute when it is defined; it must be </a:t>
            </a:r>
            <a:r>
              <a:rPr lang="en-US" sz="2000" i="1" dirty="0"/>
              <a:t>called</a:t>
            </a:r>
            <a:r>
              <a:rPr lang="en-US" sz="2000" dirty="0"/>
              <a:t> in order to execute.</a:t>
            </a:r>
          </a:p>
        </p:txBody>
      </p:sp>
      <p:pic>
        <p:nvPicPr>
          <p:cNvPr id="2" name="Picture 1"/>
          <p:cNvPicPr>
            <a:picLocks noChangeAspect="1"/>
          </p:cNvPicPr>
          <p:nvPr/>
        </p:nvPicPr>
        <p:blipFill>
          <a:blip r:embed="rId3"/>
          <a:stretch>
            <a:fillRect/>
          </a:stretch>
        </p:blipFill>
        <p:spPr>
          <a:xfrm>
            <a:off x="11872" y="1576657"/>
            <a:ext cx="9194728" cy="4058844"/>
          </a:xfrm>
          <a:prstGeom prst="rect">
            <a:avLst/>
          </a:prstGeom>
        </p:spPr>
      </p:pic>
    </p:spTree>
    <p:extLst>
      <p:ext uri="{BB962C8B-B14F-4D97-AF65-F5344CB8AC3E}">
        <p14:creationId xmlns:p14="http://schemas.microsoft.com/office/powerpoint/2010/main" val="808393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38125" y="185737"/>
            <a:ext cx="8667750" cy="4772025"/>
          </a:xfrm>
          <a:prstGeom prst="rect">
            <a:avLst/>
          </a:prstGeom>
        </p:spPr>
      </p:pic>
    </p:spTree>
    <p:extLst>
      <p:ext uri="{BB962C8B-B14F-4D97-AF65-F5344CB8AC3E}">
        <p14:creationId xmlns:p14="http://schemas.microsoft.com/office/powerpoint/2010/main" val="33459274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261937" y="366712"/>
            <a:ext cx="8620125" cy="4410075"/>
          </a:xfrm>
          <a:prstGeom prst="rect">
            <a:avLst/>
          </a:prstGeom>
        </p:spPr>
      </p:pic>
    </p:spTree>
    <p:extLst>
      <p:ext uri="{BB962C8B-B14F-4D97-AF65-F5344CB8AC3E}">
        <p14:creationId xmlns:p14="http://schemas.microsoft.com/office/powerpoint/2010/main" val="7920505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542308"/>
            <a:ext cx="9144000" cy="4058883"/>
          </a:xfrm>
          <a:prstGeom prst="rect">
            <a:avLst/>
          </a:prstGeom>
        </p:spPr>
      </p:pic>
    </p:spTree>
    <p:extLst>
      <p:ext uri="{BB962C8B-B14F-4D97-AF65-F5344CB8AC3E}">
        <p14:creationId xmlns:p14="http://schemas.microsoft.com/office/powerpoint/2010/main" val="2312864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95859"/>
            <a:ext cx="9144000" cy="4351781"/>
          </a:xfrm>
          <a:prstGeom prst="rect">
            <a:avLst/>
          </a:prstGeom>
        </p:spPr>
      </p:pic>
    </p:spTree>
    <p:extLst>
      <p:ext uri="{BB962C8B-B14F-4D97-AF65-F5344CB8AC3E}">
        <p14:creationId xmlns:p14="http://schemas.microsoft.com/office/powerpoint/2010/main" val="3171427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Function scope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400" b="1" i="1" u="sng" dirty="0"/>
              <a:t>The scope of a variable </a:t>
            </a:r>
            <a:r>
              <a:rPr lang="en-US" sz="2000" dirty="0"/>
              <a:t>is the extent to which a variable is visible within a program. </a:t>
            </a:r>
          </a:p>
          <a:p>
            <a:r>
              <a:rPr lang="en-US" sz="2000" b="1" u="sng" dirty="0"/>
              <a:t>Scope</a:t>
            </a:r>
            <a:r>
              <a:rPr lang="en-US" sz="2000" dirty="0"/>
              <a:t> consists of all locations within a program where a variable can be used or modified. </a:t>
            </a:r>
          </a:p>
          <a:p>
            <a:r>
              <a:rPr lang="en-US" sz="2000" dirty="0"/>
              <a:t>Introducing functions gives us one of our first examples of limited variable scope---a situation in which a variable is not visible throughout an entire program.</a:t>
            </a:r>
          </a:p>
        </p:txBody>
      </p:sp>
    </p:spTree>
    <p:extLst>
      <p:ext uri="{BB962C8B-B14F-4D97-AF65-F5344CB8AC3E}">
        <p14:creationId xmlns:p14="http://schemas.microsoft.com/office/powerpoint/2010/main" val="24146546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Function scope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400" b="1" i="1" u="sng" dirty="0"/>
              <a:t>The scope of a variable </a:t>
            </a:r>
            <a:r>
              <a:rPr lang="en-US" sz="2000" dirty="0"/>
              <a:t>is the extent to which a variable is visible within a program. </a:t>
            </a:r>
          </a:p>
          <a:p>
            <a:r>
              <a:rPr lang="en-US" sz="2000" b="1" u="sng" dirty="0"/>
              <a:t>Scope</a:t>
            </a:r>
            <a:r>
              <a:rPr lang="en-US" sz="2000" dirty="0"/>
              <a:t> consists of all locations within a program where a variable can be used or modified. </a:t>
            </a:r>
          </a:p>
          <a:p>
            <a:r>
              <a:rPr lang="en-US" sz="2000" dirty="0"/>
              <a:t>Introducing functions gives us one of our first examples of limited variable scope---a situation in which a variable is not visible throughout an entire program.</a:t>
            </a:r>
          </a:p>
        </p:txBody>
      </p:sp>
      <p:pic>
        <p:nvPicPr>
          <p:cNvPr id="2" name="Picture 1"/>
          <p:cNvPicPr>
            <a:picLocks noChangeAspect="1"/>
          </p:cNvPicPr>
          <p:nvPr/>
        </p:nvPicPr>
        <p:blipFill>
          <a:blip r:embed="rId3"/>
          <a:stretch>
            <a:fillRect/>
          </a:stretch>
        </p:blipFill>
        <p:spPr>
          <a:xfrm>
            <a:off x="195262" y="142875"/>
            <a:ext cx="8753475" cy="4857750"/>
          </a:xfrm>
          <a:prstGeom prst="rect">
            <a:avLst/>
          </a:prstGeom>
        </p:spPr>
      </p:pic>
    </p:spTree>
    <p:extLst>
      <p:ext uri="{BB962C8B-B14F-4D97-AF65-F5344CB8AC3E}">
        <p14:creationId xmlns:p14="http://schemas.microsoft.com/office/powerpoint/2010/main" val="1188595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400" b="1" i="1" u="sng" dirty="0"/>
              <a:t>The scope of a variable </a:t>
            </a:r>
            <a:r>
              <a:rPr lang="en-US" sz="2000" dirty="0"/>
              <a:t>is the extent to which a variable is visible within a program. </a:t>
            </a:r>
          </a:p>
          <a:p>
            <a:r>
              <a:rPr lang="en-US" sz="2000" b="1" u="sng" dirty="0"/>
              <a:t>Scope</a:t>
            </a:r>
            <a:r>
              <a:rPr lang="en-US" sz="2000" dirty="0"/>
              <a:t> consists of all locations within a program where a variable can be used or modified. </a:t>
            </a:r>
          </a:p>
          <a:p>
            <a:r>
              <a:rPr lang="en-US" sz="2000" dirty="0"/>
              <a:t>Introducing functions gives us one of our first examples of limited variable scope---a situation in which a variable is not visible throughout an entire program.</a:t>
            </a:r>
          </a:p>
        </p:txBody>
      </p:sp>
      <p:pic>
        <p:nvPicPr>
          <p:cNvPr id="3" name="Picture 2"/>
          <p:cNvPicPr>
            <a:picLocks noChangeAspect="1"/>
          </p:cNvPicPr>
          <p:nvPr/>
        </p:nvPicPr>
        <p:blipFill>
          <a:blip r:embed="rId3"/>
          <a:stretch>
            <a:fillRect/>
          </a:stretch>
        </p:blipFill>
        <p:spPr>
          <a:xfrm>
            <a:off x="190500" y="804862"/>
            <a:ext cx="8763000" cy="3533775"/>
          </a:xfrm>
          <a:prstGeom prst="rect">
            <a:avLst/>
          </a:prstGeom>
        </p:spPr>
      </p:pic>
    </p:spTree>
    <p:extLst>
      <p:ext uri="{BB962C8B-B14F-4D97-AF65-F5344CB8AC3E}">
        <p14:creationId xmlns:p14="http://schemas.microsoft.com/office/powerpoint/2010/main" val="699791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endParaRPr lang="en-US" sz="3200" dirty="0"/>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400" b="1" i="1" u="sng" dirty="0"/>
              <a:t>The scope of a variable </a:t>
            </a:r>
            <a:r>
              <a:rPr lang="en-US" sz="2000" dirty="0"/>
              <a:t>is the extent to which a variable is visible within a program. </a:t>
            </a:r>
          </a:p>
          <a:p>
            <a:r>
              <a:rPr lang="en-US" sz="2000" b="1" u="sng" dirty="0"/>
              <a:t>Scope</a:t>
            </a:r>
            <a:r>
              <a:rPr lang="en-US" sz="2000" dirty="0"/>
              <a:t> consists of all locations within a program where a variable can be used or modified. </a:t>
            </a:r>
          </a:p>
          <a:p>
            <a:r>
              <a:rPr lang="en-US" sz="2000" dirty="0"/>
              <a:t>Introducing functions gives us one of our first examples of limited variable scope---a situation in which a variable is not visible throughout an entire program.</a:t>
            </a:r>
          </a:p>
        </p:txBody>
      </p:sp>
      <p:pic>
        <p:nvPicPr>
          <p:cNvPr id="2" name="Picture 1"/>
          <p:cNvPicPr>
            <a:picLocks noChangeAspect="1"/>
          </p:cNvPicPr>
          <p:nvPr/>
        </p:nvPicPr>
        <p:blipFill>
          <a:blip r:embed="rId3"/>
          <a:stretch>
            <a:fillRect/>
          </a:stretch>
        </p:blipFill>
        <p:spPr>
          <a:xfrm>
            <a:off x="238125" y="557212"/>
            <a:ext cx="8667750" cy="4029075"/>
          </a:xfrm>
          <a:prstGeom prst="rect">
            <a:avLst/>
          </a:prstGeom>
        </p:spPr>
      </p:pic>
    </p:spTree>
    <p:extLst>
      <p:ext uri="{BB962C8B-B14F-4D97-AF65-F5344CB8AC3E}">
        <p14:creationId xmlns:p14="http://schemas.microsoft.com/office/powerpoint/2010/main" val="3607046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Why Functions?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b="1" dirty="0"/>
              <a:t>Functions Reduce Repetition</a:t>
            </a:r>
          </a:p>
          <a:p>
            <a:r>
              <a:rPr lang="en-US" sz="2000" b="1" dirty="0"/>
              <a:t>Functions Make Your Code More Readable</a:t>
            </a:r>
          </a:p>
          <a:p>
            <a:r>
              <a:rPr lang="en-US" sz="2000" b="1" dirty="0"/>
              <a:t>Functions Reduce Complexity</a:t>
            </a:r>
          </a:p>
          <a:p>
            <a:r>
              <a:rPr lang="en-US" sz="2000" b="1" dirty="0"/>
              <a:t>Functions Enable Code Sharing</a:t>
            </a:r>
          </a:p>
          <a:p>
            <a:endParaRPr lang="en-US" sz="2000" b="1" dirty="0"/>
          </a:p>
        </p:txBody>
      </p:sp>
    </p:spTree>
    <p:extLst>
      <p:ext uri="{BB962C8B-B14F-4D97-AF65-F5344CB8AC3E}">
        <p14:creationId xmlns:p14="http://schemas.microsoft.com/office/powerpoint/2010/main" val="183246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7176"/>
            <a:ext cx="9144000" cy="4489147"/>
          </a:xfrm>
          <a:prstGeom prst="rect">
            <a:avLst/>
          </a:prstGeom>
        </p:spPr>
      </p:pic>
    </p:spTree>
    <p:extLst>
      <p:ext uri="{BB962C8B-B14F-4D97-AF65-F5344CB8AC3E}">
        <p14:creationId xmlns:p14="http://schemas.microsoft.com/office/powerpoint/2010/main" val="1638349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7419" y="1785170"/>
            <a:ext cx="4584980" cy="669000"/>
          </a:xfrm>
        </p:spPr>
        <p:txBody>
          <a:bodyPr/>
          <a:lstStyle/>
          <a:p>
            <a:pPr fontAlgn="base"/>
            <a:r>
              <a:rPr lang="en-US" sz="4000" dirty="0"/>
              <a:t>CONDITIONS 	</a:t>
            </a:r>
          </a:p>
        </p:txBody>
      </p:sp>
      <p:pic>
        <p:nvPicPr>
          <p:cNvPr id="2" name="Picture 1"/>
          <p:cNvPicPr>
            <a:picLocks noChangeAspect="1"/>
          </p:cNvPicPr>
          <p:nvPr/>
        </p:nvPicPr>
        <p:blipFill>
          <a:blip r:embed="rId2"/>
          <a:stretch>
            <a:fillRect/>
          </a:stretch>
        </p:blipFill>
        <p:spPr>
          <a:xfrm>
            <a:off x="220561" y="3196521"/>
            <a:ext cx="8620125" cy="1828800"/>
          </a:xfrm>
          <a:prstGeom prst="rect">
            <a:avLst/>
          </a:prstGeom>
        </p:spPr>
      </p:pic>
    </p:spTree>
    <p:extLst>
      <p:ext uri="{BB962C8B-B14F-4D97-AF65-F5344CB8AC3E}">
        <p14:creationId xmlns:p14="http://schemas.microsoft.com/office/powerpoint/2010/main" val="924532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Conditional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r>
              <a:rPr lang="en-US" sz="2000" b="1" dirty="0"/>
              <a:t>The ability for your program to make decisions based on specified inputs</a:t>
            </a:r>
          </a:p>
          <a:p>
            <a:r>
              <a:rPr lang="en-US" sz="2000" b="1" dirty="0"/>
              <a:t>Examples are: </a:t>
            </a:r>
          </a:p>
          <a:p>
            <a:pPr lvl="1" algn="l"/>
            <a:r>
              <a:rPr lang="en-US" sz="2000" b="1" dirty="0"/>
              <a:t>Using if statement</a:t>
            </a:r>
          </a:p>
          <a:p>
            <a:pPr lvl="1" algn="l"/>
            <a:r>
              <a:rPr lang="en-US" sz="2000" b="1" dirty="0"/>
              <a:t>Using if else statement</a:t>
            </a:r>
          </a:p>
          <a:p>
            <a:pPr lvl="1" algn="l"/>
            <a:r>
              <a:rPr lang="en-US" sz="2000" b="1" dirty="0"/>
              <a:t>Using else if statement</a:t>
            </a:r>
          </a:p>
          <a:p>
            <a:pPr lvl="1" algn="l"/>
            <a:r>
              <a:rPr lang="en-US" sz="2000" b="1" dirty="0"/>
              <a:t>Ternary Operator</a:t>
            </a:r>
          </a:p>
          <a:p>
            <a:pPr lvl="1" algn="l"/>
            <a:r>
              <a:rPr lang="en-US" sz="2000" b="1" dirty="0"/>
              <a:t>Switch statement</a:t>
            </a:r>
          </a:p>
          <a:p>
            <a:pPr lvl="1" algn="l"/>
            <a:endParaRPr lang="en-US" sz="2000" b="1" dirty="0"/>
          </a:p>
        </p:txBody>
      </p:sp>
    </p:spTree>
    <p:extLst>
      <p:ext uri="{BB962C8B-B14F-4D97-AF65-F5344CB8AC3E}">
        <p14:creationId xmlns:p14="http://schemas.microsoft.com/office/powerpoint/2010/main" val="9345499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IF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3" name="Picture 2"/>
          <p:cNvPicPr>
            <a:picLocks noChangeAspect="1"/>
          </p:cNvPicPr>
          <p:nvPr/>
        </p:nvPicPr>
        <p:blipFill>
          <a:blip r:embed="rId3"/>
          <a:stretch>
            <a:fillRect/>
          </a:stretch>
        </p:blipFill>
        <p:spPr>
          <a:xfrm>
            <a:off x="1426271" y="809000"/>
            <a:ext cx="5819775" cy="3981450"/>
          </a:xfrm>
          <a:prstGeom prst="rect">
            <a:avLst/>
          </a:prstGeom>
        </p:spPr>
      </p:pic>
    </p:spTree>
    <p:extLst>
      <p:ext uri="{BB962C8B-B14F-4D97-AF65-F5344CB8AC3E}">
        <p14:creationId xmlns:p14="http://schemas.microsoft.com/office/powerpoint/2010/main" val="2956841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IF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2" name="Picture 1"/>
          <p:cNvPicPr>
            <a:picLocks noChangeAspect="1"/>
          </p:cNvPicPr>
          <p:nvPr/>
        </p:nvPicPr>
        <p:blipFill>
          <a:blip r:embed="rId3"/>
          <a:stretch>
            <a:fillRect/>
          </a:stretch>
        </p:blipFill>
        <p:spPr>
          <a:xfrm>
            <a:off x="183430" y="733860"/>
            <a:ext cx="8839200" cy="2438400"/>
          </a:xfrm>
          <a:prstGeom prst="rect">
            <a:avLst/>
          </a:prstGeom>
        </p:spPr>
      </p:pic>
    </p:spTree>
    <p:extLst>
      <p:ext uri="{BB962C8B-B14F-4D97-AF65-F5344CB8AC3E}">
        <p14:creationId xmlns:p14="http://schemas.microsoft.com/office/powerpoint/2010/main" val="29471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IF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3" name="Picture 2"/>
          <p:cNvPicPr>
            <a:picLocks noChangeAspect="1"/>
          </p:cNvPicPr>
          <p:nvPr/>
        </p:nvPicPr>
        <p:blipFill>
          <a:blip r:embed="rId3"/>
          <a:stretch>
            <a:fillRect/>
          </a:stretch>
        </p:blipFill>
        <p:spPr>
          <a:xfrm>
            <a:off x="200025" y="719137"/>
            <a:ext cx="8743950" cy="3705225"/>
          </a:xfrm>
          <a:prstGeom prst="rect">
            <a:avLst/>
          </a:prstGeom>
        </p:spPr>
      </p:pic>
    </p:spTree>
    <p:extLst>
      <p:ext uri="{BB962C8B-B14F-4D97-AF65-F5344CB8AC3E}">
        <p14:creationId xmlns:p14="http://schemas.microsoft.com/office/powerpoint/2010/main" val="221224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1. IF Statements</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2" name="Picture 1"/>
          <p:cNvPicPr>
            <a:picLocks noChangeAspect="1"/>
          </p:cNvPicPr>
          <p:nvPr/>
        </p:nvPicPr>
        <p:blipFill>
          <a:blip r:embed="rId3"/>
          <a:stretch>
            <a:fillRect/>
          </a:stretch>
        </p:blipFill>
        <p:spPr>
          <a:xfrm>
            <a:off x="-58941" y="823660"/>
            <a:ext cx="9240273" cy="3864483"/>
          </a:xfrm>
          <a:prstGeom prst="rect">
            <a:avLst/>
          </a:prstGeom>
        </p:spPr>
      </p:pic>
    </p:spTree>
    <p:extLst>
      <p:ext uri="{BB962C8B-B14F-4D97-AF65-F5344CB8AC3E}">
        <p14:creationId xmlns:p14="http://schemas.microsoft.com/office/powerpoint/2010/main" val="2804494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2. ELSE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2" name="Picture 1"/>
          <p:cNvPicPr>
            <a:picLocks noChangeAspect="1"/>
          </p:cNvPicPr>
          <p:nvPr/>
        </p:nvPicPr>
        <p:blipFill>
          <a:blip r:embed="rId3"/>
          <a:stretch>
            <a:fillRect/>
          </a:stretch>
        </p:blipFill>
        <p:spPr>
          <a:xfrm>
            <a:off x="1788900" y="809000"/>
            <a:ext cx="5457825" cy="4171950"/>
          </a:xfrm>
          <a:prstGeom prst="rect">
            <a:avLst/>
          </a:prstGeom>
        </p:spPr>
      </p:pic>
    </p:spTree>
    <p:extLst>
      <p:ext uri="{BB962C8B-B14F-4D97-AF65-F5344CB8AC3E}">
        <p14:creationId xmlns:p14="http://schemas.microsoft.com/office/powerpoint/2010/main" val="1522608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2. ELSE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3" name="Picture 2"/>
          <p:cNvPicPr>
            <a:picLocks noChangeAspect="1"/>
          </p:cNvPicPr>
          <p:nvPr/>
        </p:nvPicPr>
        <p:blipFill>
          <a:blip r:embed="rId3"/>
          <a:stretch>
            <a:fillRect/>
          </a:stretch>
        </p:blipFill>
        <p:spPr>
          <a:xfrm>
            <a:off x="173905" y="703816"/>
            <a:ext cx="8858250" cy="4191000"/>
          </a:xfrm>
          <a:prstGeom prst="rect">
            <a:avLst/>
          </a:prstGeom>
        </p:spPr>
      </p:pic>
    </p:spTree>
    <p:extLst>
      <p:ext uri="{BB962C8B-B14F-4D97-AF65-F5344CB8AC3E}">
        <p14:creationId xmlns:p14="http://schemas.microsoft.com/office/powerpoint/2010/main" val="2125488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3. ELSE IF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2" name="Picture 1"/>
          <p:cNvPicPr>
            <a:picLocks noChangeAspect="1"/>
          </p:cNvPicPr>
          <p:nvPr/>
        </p:nvPicPr>
        <p:blipFill>
          <a:blip r:embed="rId3"/>
          <a:stretch>
            <a:fillRect/>
          </a:stretch>
        </p:blipFill>
        <p:spPr>
          <a:xfrm>
            <a:off x="1788900" y="809000"/>
            <a:ext cx="5457825" cy="4171950"/>
          </a:xfrm>
          <a:prstGeom prst="rect">
            <a:avLst/>
          </a:prstGeom>
        </p:spPr>
      </p:pic>
    </p:spTree>
    <p:extLst>
      <p:ext uri="{BB962C8B-B14F-4D97-AF65-F5344CB8AC3E}">
        <p14:creationId xmlns:p14="http://schemas.microsoft.com/office/powerpoint/2010/main" val="2381056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23813" y="140000"/>
            <a:ext cx="6588000" cy="669000"/>
          </a:xfrm>
          <a:prstGeom prst="rect">
            <a:avLst/>
          </a:prstGeom>
        </p:spPr>
        <p:txBody>
          <a:bodyPr spcFirstLastPara="1" wrap="square" lIns="91425" tIns="91425" rIns="91425" bIns="91425" anchor="t" anchorCtr="0">
            <a:noAutofit/>
          </a:bodyPr>
          <a:lstStyle/>
          <a:p>
            <a:pPr lvl="0"/>
            <a:r>
              <a:rPr lang="en-US" sz="3200" dirty="0"/>
              <a:t>3. ELSE IF clause</a:t>
            </a:r>
          </a:p>
        </p:txBody>
      </p:sp>
      <p:sp>
        <p:nvSpPr>
          <p:cNvPr id="341" name="Google Shape;341;p28"/>
          <p:cNvSpPr txBox="1">
            <a:spLocks noGrp="1"/>
          </p:cNvSpPr>
          <p:nvPr>
            <p:ph type="subTitle" idx="1"/>
          </p:nvPr>
        </p:nvSpPr>
        <p:spPr>
          <a:xfrm flipH="1">
            <a:off x="28962" y="733860"/>
            <a:ext cx="9148137" cy="3294000"/>
          </a:xfrm>
          <a:prstGeom prst="rect">
            <a:avLst/>
          </a:prstGeom>
        </p:spPr>
        <p:txBody>
          <a:bodyPr spcFirstLastPara="1" wrap="square" lIns="91425" tIns="91425" rIns="91425" bIns="91425" anchor="t" anchorCtr="0">
            <a:noAutofit/>
          </a:bodyPr>
          <a:lstStyle/>
          <a:p>
            <a:pPr lvl="1" algn="l"/>
            <a:endParaRPr lang="en-US" sz="2000" b="1" dirty="0"/>
          </a:p>
        </p:txBody>
      </p:sp>
      <p:pic>
        <p:nvPicPr>
          <p:cNvPr id="3" name="Picture 2"/>
          <p:cNvPicPr>
            <a:picLocks noChangeAspect="1"/>
          </p:cNvPicPr>
          <p:nvPr/>
        </p:nvPicPr>
        <p:blipFill>
          <a:blip r:embed="rId3"/>
          <a:stretch>
            <a:fillRect/>
          </a:stretch>
        </p:blipFill>
        <p:spPr>
          <a:xfrm>
            <a:off x="-64982" y="590679"/>
            <a:ext cx="9242081" cy="4879171"/>
          </a:xfrm>
          <a:prstGeom prst="rect">
            <a:avLst/>
          </a:prstGeom>
        </p:spPr>
      </p:pic>
    </p:spTree>
    <p:extLst>
      <p:ext uri="{BB962C8B-B14F-4D97-AF65-F5344CB8AC3E}">
        <p14:creationId xmlns:p14="http://schemas.microsoft.com/office/powerpoint/2010/main" val="668794905"/>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16207</TotalTime>
  <Words>3604</Words>
  <Application>Microsoft Office PowerPoint</Application>
  <PresentationFormat>On-screen Show (16:9)</PresentationFormat>
  <Paragraphs>611</Paragraphs>
  <Slides>182</Slides>
  <Notes>163</Notes>
  <HiddenSlides>0</HiddenSlides>
  <MMClips>0</MMClip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Programming Lesson by Slidesgo</vt:lpstr>
      <vt:lpstr>JAVASCRIPT</vt:lpstr>
      <vt:lpstr>WHAT IS JAVASCRIPT?</vt:lpstr>
      <vt:lpstr>DEFINITION OF CONCEPTS</vt:lpstr>
      <vt:lpstr>DEFINITION OF CONCEPTS</vt:lpstr>
      <vt:lpstr>Features of JavaScript</vt:lpstr>
      <vt:lpstr>Features of JavaScript</vt:lpstr>
      <vt:lpstr>Pre-requisites</vt:lpstr>
      <vt:lpstr>FUNDAMENTALS  OF JAVACRIPT</vt:lpstr>
      <vt:lpstr>PowerPoint Presentation</vt:lpstr>
      <vt:lpstr>How JavaScript works</vt:lpstr>
      <vt:lpstr>OVERVIEW</vt:lpstr>
      <vt:lpstr>How is Javascript added to your Web file</vt:lpstr>
      <vt:lpstr>Syntax for Internal JS</vt:lpstr>
      <vt:lpstr>Syntax for External JS</vt:lpstr>
      <vt:lpstr>Getting response from Script</vt:lpstr>
      <vt:lpstr>Alert, Prompt &amp; Console</vt:lpstr>
      <vt:lpstr>Comments </vt:lpstr>
      <vt:lpstr>Demonstrate Hello World programming using Alert, Prompt &amp; Console</vt:lpstr>
      <vt:lpstr>Variables and Constants</vt:lpstr>
      <vt:lpstr>PowerPoint Presentation</vt:lpstr>
      <vt:lpstr>Variables</vt:lpstr>
      <vt:lpstr>PowerPoint Presentation</vt:lpstr>
      <vt:lpstr>PowerPoint Presentation</vt:lpstr>
      <vt:lpstr>JAVASCRIPT OPERATORS</vt:lpstr>
      <vt:lpstr>PowerPoint Presentation</vt:lpstr>
      <vt:lpstr>JAVASCRIPT OPERATORS</vt:lpstr>
      <vt:lpstr>PowerPoint Presentation</vt:lpstr>
      <vt:lpstr>PowerPoint Presentation</vt:lpstr>
      <vt:lpstr>1. ARITHMETIC OPERATORS</vt:lpstr>
      <vt:lpstr>Modulus OPERATOR</vt:lpstr>
      <vt:lpstr>Order of Arithmetic Operators</vt:lpstr>
      <vt:lpstr>1. ARITHMETIC OPERATORS</vt:lpstr>
      <vt:lpstr>1. ARITHMETIC OPERATORS</vt:lpstr>
      <vt:lpstr>1. ARITHMETIC OPERATORS</vt:lpstr>
      <vt:lpstr>2. ASSIGNMENT OPERATORS</vt:lpstr>
      <vt:lpstr>3. COMPARISON OPERATORS</vt:lpstr>
      <vt:lpstr>PowerPoint Presentation</vt:lpstr>
      <vt:lpstr>PowerPoint Presentation</vt:lpstr>
      <vt:lpstr>3. COMPARISON OPERATORS - Equality</vt:lpstr>
      <vt:lpstr>3. COMPARISON OPERATORS - Equality</vt:lpstr>
      <vt:lpstr>PowerPoint Presentation</vt:lpstr>
      <vt:lpstr>PowerPoint Presentation</vt:lpstr>
      <vt:lpstr>PowerPoint Presentation</vt:lpstr>
      <vt:lpstr>4. LOGICAL OPERATORS</vt:lpstr>
      <vt:lpstr>LOGICAL &amp;&amp; OPERATOR (AND)</vt:lpstr>
      <vt:lpstr>LOGICAL || OPERATOR (OR)</vt:lpstr>
      <vt:lpstr>LOGICAL ! OPERATOR (NOT)</vt:lpstr>
      <vt:lpstr>Truth Tables</vt:lpstr>
      <vt:lpstr>Truth Tables</vt:lpstr>
      <vt:lpstr>PowerPoint Presentation</vt:lpstr>
      <vt:lpstr>PowerPoint Presentation</vt:lpstr>
      <vt:lpstr>4. TENARY OPERATORS (?)</vt:lpstr>
      <vt:lpstr>JAVASCRIPT KEYWORDS </vt:lpstr>
      <vt:lpstr>PowerPoint Presentation</vt:lpstr>
      <vt:lpstr>PowerPoint Presentation</vt:lpstr>
      <vt:lpstr>PowerPoint Presentation</vt:lpstr>
      <vt:lpstr>JAVASCRIPT EXPRESSIONS VS STATEMENTS</vt:lpstr>
      <vt:lpstr>EXPRESSIONS</vt:lpstr>
      <vt:lpstr>ELEMENTS OF EXPRESSIONS</vt:lpstr>
      <vt:lpstr>STATEMENTS</vt:lpstr>
      <vt:lpstr>EXPRESSIONS VS STATEMENTS</vt:lpstr>
      <vt:lpstr>JAVASCRIPT FUNCTIONS</vt:lpstr>
      <vt:lpstr>FUNCTIONS</vt:lpstr>
      <vt:lpstr>FUNCTIONS</vt:lpstr>
      <vt:lpstr>FUNCTIONS</vt:lpstr>
      <vt:lpstr>USING FUNCTIONS</vt:lpstr>
      <vt:lpstr>USING FUNCTIONS</vt:lpstr>
      <vt:lpstr>USING FUNCTIONS</vt:lpstr>
      <vt:lpstr>CREATING FUNCTIONS</vt:lpstr>
      <vt:lpstr>Delaring Function Syntax</vt:lpstr>
      <vt:lpstr>CREATING / DECLARING FUNCTIONS</vt:lpstr>
      <vt:lpstr>PowerPoint Presentation</vt:lpstr>
      <vt:lpstr>PowerPoint Presentation</vt:lpstr>
      <vt:lpstr>PowerPoint Presentation</vt:lpstr>
      <vt:lpstr>PowerPoint Presentation</vt:lpstr>
      <vt:lpstr>PowerPoint Presentation</vt:lpstr>
      <vt:lpstr>PowerPoint Presentation</vt:lpstr>
      <vt:lpstr>Return Statements</vt:lpstr>
      <vt:lpstr>Defining and Calling Functions</vt:lpstr>
      <vt:lpstr>Defining and Calling Functions</vt:lpstr>
      <vt:lpstr>PowerPoint Presentation</vt:lpstr>
      <vt:lpstr>PowerPoint Presentation</vt:lpstr>
      <vt:lpstr>PowerPoint Presentation</vt:lpstr>
      <vt:lpstr>PowerPoint Presentation</vt:lpstr>
      <vt:lpstr>Function scope</vt:lpstr>
      <vt:lpstr>Function scope</vt:lpstr>
      <vt:lpstr>PowerPoint Presentation</vt:lpstr>
      <vt:lpstr>PowerPoint Presentation</vt:lpstr>
      <vt:lpstr>Why Functions?</vt:lpstr>
      <vt:lpstr>CONDITIONS  </vt:lpstr>
      <vt:lpstr>Conditional Statements</vt:lpstr>
      <vt:lpstr>1. IF Statements</vt:lpstr>
      <vt:lpstr>1. IF Statements</vt:lpstr>
      <vt:lpstr>1. IF Statements</vt:lpstr>
      <vt:lpstr>1. IF Statements</vt:lpstr>
      <vt:lpstr>2. ELSE clause</vt:lpstr>
      <vt:lpstr>2. ELSE clause</vt:lpstr>
      <vt:lpstr>3. ELSE IF clause</vt:lpstr>
      <vt:lpstr>3. ELSE IF clause</vt:lpstr>
      <vt:lpstr>1. ELSE IF clause</vt:lpstr>
      <vt:lpstr>1. ELSE IF clause</vt:lpstr>
      <vt:lpstr>Nested Conditionals</vt:lpstr>
      <vt:lpstr>Nested Conditionals</vt:lpstr>
      <vt:lpstr>Nested Conditionals</vt:lpstr>
      <vt:lpstr>Nested Conditionals</vt:lpstr>
      <vt:lpstr>Nested Conditionals</vt:lpstr>
      <vt:lpstr>Class Activities (Functions)</vt:lpstr>
      <vt:lpstr>Class Activities (Conditionals)</vt:lpstr>
      <vt:lpstr>DATA STRUCTURES (STRINGS)</vt:lpstr>
      <vt:lpstr>RECAP ON STRINGS</vt:lpstr>
      <vt:lpstr>Bracket Notation</vt:lpstr>
      <vt:lpstr>Bracket Notation</vt:lpstr>
      <vt:lpstr>Bracket Notation</vt:lpstr>
      <vt:lpstr>Bracket Notation</vt:lpstr>
      <vt:lpstr>Bracket Notation</vt:lpstr>
      <vt:lpstr>Bracket Notation</vt:lpstr>
      <vt:lpstr>Objects</vt:lpstr>
      <vt:lpstr>Object Methods</vt:lpstr>
      <vt:lpstr>Strings are Objects</vt:lpstr>
      <vt:lpstr>Strings are Objects</vt:lpstr>
      <vt:lpstr>Strings Immutability</vt:lpstr>
      <vt:lpstr>Strings Immutability</vt:lpstr>
      <vt:lpstr>Strings Methods</vt:lpstr>
      <vt:lpstr>Strings Methods</vt:lpstr>
      <vt:lpstr>Strings Methods</vt:lpstr>
      <vt:lpstr>Strings Methods</vt:lpstr>
      <vt:lpstr>Strings Methods</vt:lpstr>
      <vt:lpstr>Strings Exersice</vt:lpstr>
      <vt:lpstr>DATA STRUCTURES (ARRAYS)</vt:lpstr>
      <vt:lpstr>ARRAYS</vt:lpstr>
      <vt:lpstr>Declaring Arrays</vt:lpstr>
      <vt:lpstr>Declaring Arrays</vt:lpstr>
      <vt:lpstr>Declaring Arrays</vt:lpstr>
      <vt:lpstr>Array Length</vt:lpstr>
      <vt:lpstr>Array Length</vt:lpstr>
      <vt:lpstr>Working with Arrays</vt:lpstr>
      <vt:lpstr>Working with Arrays</vt:lpstr>
      <vt:lpstr>Arrays are Mutable</vt:lpstr>
      <vt:lpstr>Arrays are Mutable</vt:lpstr>
      <vt:lpstr>Arrays Methods</vt:lpstr>
      <vt:lpstr>Arrays Methods</vt:lpstr>
      <vt:lpstr>Arrays Methods</vt:lpstr>
      <vt:lpstr>Arrays Methods</vt:lpstr>
      <vt:lpstr>Arrays Methods</vt:lpstr>
      <vt:lpstr>Arrays Methods</vt:lpstr>
      <vt:lpstr>Arrays Methods</vt:lpstr>
      <vt:lpstr>Multi dimensional Arrays</vt:lpstr>
      <vt:lpstr>Two Dimensional Arrays</vt:lpstr>
      <vt:lpstr>Two Dimensional Arrays</vt:lpstr>
      <vt:lpstr>Two Dimensional Arrays</vt:lpstr>
      <vt:lpstr>Two Dimensional Arrays</vt:lpstr>
      <vt:lpstr>Array Exercise</vt:lpstr>
      <vt:lpstr>String &amp; Array Exercise</vt:lpstr>
      <vt:lpstr>LOOPS</vt:lpstr>
      <vt:lpstr>Iterations</vt:lpstr>
      <vt:lpstr>For Loops</vt:lpstr>
      <vt:lpstr>For Loops Anatomy</vt:lpstr>
      <vt:lpstr>For Loops Anatomy</vt:lpstr>
      <vt:lpstr>For Loops Anatomy</vt:lpstr>
      <vt:lpstr>For Loops</vt:lpstr>
      <vt:lpstr>Iterating on Strings</vt:lpstr>
      <vt:lpstr>Iterating on Arrays</vt:lpstr>
      <vt:lpstr>Example</vt:lpstr>
      <vt:lpstr>Example</vt:lpstr>
      <vt:lpstr>Example</vt:lpstr>
      <vt:lpstr>PowerPoint Presentation</vt:lpstr>
      <vt:lpstr>PowerPoint Presentation</vt:lpstr>
      <vt:lpstr>PowerPoint Presentation</vt:lpstr>
      <vt:lpstr>While Loops</vt:lpstr>
      <vt:lpstr>While Loops</vt:lpstr>
      <vt:lpstr>While Loops</vt:lpstr>
      <vt:lpstr>While Loops</vt:lpstr>
      <vt:lpstr>While Loops</vt:lpstr>
      <vt:lpstr>Terminating a loop with BREAK</vt:lpstr>
      <vt:lpstr>Terminating a loop with BREAK</vt:lpstr>
      <vt:lpstr>Choosing which Loop to use?</vt:lpstr>
      <vt:lpstr>Choosing which Loop to use?</vt:lpstr>
      <vt:lpstr>Choosing which Loop to use?</vt:lpstr>
      <vt:lpstr>Loops Exercise 2</vt:lpstr>
      <vt:lpstr>Class Activities (Conditionals)</vt:lpstr>
      <vt:lpstr>Class Activities (Functions)</vt:lpstr>
      <vt:lpstr>Group Assignment for the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LESSON</dc:title>
  <dc:creator>Adetoun Olayemi</dc:creator>
  <cp:lastModifiedBy>Adetoun Olayemi</cp:lastModifiedBy>
  <cp:revision>133</cp:revision>
  <dcterms:modified xsi:type="dcterms:W3CDTF">2023-04-13T09:26:55Z</dcterms:modified>
</cp:coreProperties>
</file>